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8.xml" ContentType="application/vnd.openxmlformats-officedocument.presentationml.tags+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9.xml" ContentType="application/vnd.openxmlformats-officedocument.presentationml.tags+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0.xml" ContentType="application/vnd.openxmlformats-officedocument.presentationml.tags+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1.xml" ContentType="application/vnd.openxmlformats-officedocument.presentationml.tags+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2.xml" ContentType="application/vnd.openxmlformats-officedocument.presentationml.tags+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5.xml" ContentType="application/vnd.openxmlformats-officedocument.presentationml.tags+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90" r:id="rId3"/>
    <p:sldId id="289" r:id="rId4"/>
    <p:sldId id="355" r:id="rId5"/>
    <p:sldId id="365" r:id="rId6"/>
    <p:sldId id="258" r:id="rId7"/>
    <p:sldId id="364" r:id="rId8"/>
    <p:sldId id="294" r:id="rId9"/>
    <p:sldId id="374" r:id="rId10"/>
    <p:sldId id="375" r:id="rId11"/>
    <p:sldId id="376" r:id="rId12"/>
    <p:sldId id="377" r:id="rId13"/>
    <p:sldId id="259" r:id="rId14"/>
    <p:sldId id="366" r:id="rId15"/>
    <p:sldId id="367" r:id="rId16"/>
    <p:sldId id="260" r:id="rId17"/>
    <p:sldId id="368" r:id="rId18"/>
    <p:sldId id="358" r:id="rId19"/>
    <p:sldId id="352" r:id="rId20"/>
    <p:sldId id="369" r:id="rId21"/>
    <p:sldId id="378" r:id="rId22"/>
    <p:sldId id="379" r:id="rId23"/>
    <p:sldId id="380" r:id="rId24"/>
    <p:sldId id="381" r:id="rId25"/>
    <p:sldId id="370" r:id="rId26"/>
    <p:sldId id="362" r:id="rId27"/>
    <p:sldId id="372" r:id="rId28"/>
    <p:sldId id="371" r:id="rId29"/>
    <p:sldId id="373" r:id="rId30"/>
    <p:sldId id="317" r:id="rId31"/>
    <p:sldId id="316" r:id="rId32"/>
    <p:sldId id="305" r:id="rId33"/>
    <p:sldId id="29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43E"/>
    <a:srgbClr val="1D5155"/>
    <a:srgbClr val="EBEBEB"/>
    <a:srgbClr val="0F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98058-18F3-0770-AA1F-E39C089A6518}" v="1" dt="2023-09-03T13:34:02.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73952"/>
  </p:normalViewPr>
  <p:slideViewPr>
    <p:cSldViewPr snapToGrid="0" snapToObjects="1">
      <p:cViewPr varScale="1">
        <p:scale>
          <a:sx n="84" d="100"/>
          <a:sy n="84" d="100"/>
        </p:scale>
        <p:origin x="1400"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O' Nomerp  O. Payawal" userId="S::bryan_payawal@dlsu.edu.ph::42573231-c403-4c42-836e-61962635e445" providerId="AD" clId="Web-{9B698058-18F3-0770-AA1F-E39C089A6518}"/>
    <pc:docChg chg="sldOrd">
      <pc:chgData name="Bryan O' Nomerp  O. Payawal" userId="S::bryan_payawal@dlsu.edu.ph::42573231-c403-4c42-836e-61962635e445" providerId="AD" clId="Web-{9B698058-18F3-0770-AA1F-E39C089A6518}" dt="2023-09-03T13:34:02.633" v="0"/>
      <pc:docMkLst>
        <pc:docMk/>
      </pc:docMkLst>
      <pc:sldChg chg="ord">
        <pc:chgData name="Bryan O' Nomerp  O. Payawal" userId="S::bryan_payawal@dlsu.edu.ph::42573231-c403-4c42-836e-61962635e445" providerId="AD" clId="Web-{9B698058-18F3-0770-AA1F-E39C089A6518}" dt="2023-09-03T13:34:02.633" v="0"/>
        <pc:sldMkLst>
          <pc:docMk/>
          <pc:sldMk cId="4106788062" sldId="28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25322-49E7-48FD-9F74-DFF9D4BDA06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9BA86AD-237A-4F0A-814A-71E5C227E130}">
      <dgm:prSet custT="1"/>
      <dgm:spPr/>
      <dgm:t>
        <a:bodyPr/>
        <a:lstStyle/>
        <a:p>
          <a:pPr>
            <a:lnSpc>
              <a:spcPct val="100000"/>
            </a:lnSpc>
            <a:defRPr cap="all"/>
          </a:pPr>
          <a:r>
            <a:rPr lang="en-US" sz="1800" dirty="0">
              <a:latin typeface="Avenir Book" panose="02000503020000020003" pitchFamily="2" charset="0"/>
            </a:rPr>
            <a:t>UNDERSTANDING THE FUNCTIONS OF THE DBMS</a:t>
          </a:r>
        </a:p>
      </dgm:t>
    </dgm:pt>
    <dgm:pt modelId="{F7F6BC67-2180-4C99-8449-10BC4C3A5865}" type="parTrans" cxnId="{A8F7530E-C5DF-43B1-85C4-95A9B325BC7D}">
      <dgm:prSet/>
      <dgm:spPr/>
      <dgm:t>
        <a:bodyPr/>
        <a:lstStyle/>
        <a:p>
          <a:endParaRPr lang="en-US" sz="2400">
            <a:latin typeface="Avenir Book" panose="02000503020000020003" pitchFamily="2" charset="0"/>
          </a:endParaRPr>
        </a:p>
      </dgm:t>
    </dgm:pt>
    <dgm:pt modelId="{5E6DFEBA-65D4-4F42-8E14-06CE2941BC8A}" type="sibTrans" cxnId="{A8F7530E-C5DF-43B1-85C4-95A9B325BC7D}">
      <dgm:prSet/>
      <dgm:spPr/>
      <dgm:t>
        <a:bodyPr/>
        <a:lstStyle/>
        <a:p>
          <a:endParaRPr lang="en-US" sz="2000">
            <a:latin typeface="Avenir Book" panose="02000503020000020003" pitchFamily="2" charset="0"/>
          </a:endParaRPr>
        </a:p>
      </dgm:t>
    </dgm:pt>
    <dgm:pt modelId="{EF335E2E-8152-4AB2-93AC-8AED9A786C15}">
      <dgm:prSet custT="1"/>
      <dgm:spPr/>
      <dgm:t>
        <a:bodyPr/>
        <a:lstStyle/>
        <a:p>
          <a:pPr>
            <a:lnSpc>
              <a:spcPct val="100000"/>
            </a:lnSpc>
            <a:defRPr cap="all"/>
          </a:pPr>
          <a:r>
            <a:rPr lang="en-US" sz="1800" dirty="0">
              <a:latin typeface="Avenir Book" panose="02000503020000020003" pitchFamily="2" charset="0"/>
            </a:rPr>
            <a:t>IDENTIFYING the COMPONENTS OF THE DATABASE ENVIRONMENT</a:t>
          </a:r>
        </a:p>
      </dgm:t>
    </dgm:pt>
    <dgm:pt modelId="{E41229E0-A93B-4FEC-A9EE-4DADEE0C2C78}" type="parTrans" cxnId="{54AE213B-389A-45E9-92F8-DF8D9CAE9CC9}">
      <dgm:prSet/>
      <dgm:spPr/>
      <dgm:t>
        <a:bodyPr/>
        <a:lstStyle/>
        <a:p>
          <a:endParaRPr lang="en-US" sz="2400">
            <a:latin typeface="Avenir Book" panose="02000503020000020003" pitchFamily="2" charset="0"/>
          </a:endParaRPr>
        </a:p>
      </dgm:t>
    </dgm:pt>
    <dgm:pt modelId="{C472399B-8C06-4E08-94E2-AEE5514F00B3}" type="sibTrans" cxnId="{54AE213B-389A-45E9-92F8-DF8D9CAE9CC9}">
      <dgm:prSet/>
      <dgm:spPr/>
      <dgm:t>
        <a:bodyPr/>
        <a:lstStyle/>
        <a:p>
          <a:endParaRPr lang="en-US" sz="2000">
            <a:latin typeface="Avenir Book" panose="02000503020000020003" pitchFamily="2" charset="0"/>
          </a:endParaRPr>
        </a:p>
      </dgm:t>
    </dgm:pt>
    <dgm:pt modelId="{531872A5-C1F6-49B2-802A-95B56821EC07}">
      <dgm:prSet custT="1"/>
      <dgm:spPr/>
      <dgm:t>
        <a:bodyPr/>
        <a:lstStyle/>
        <a:p>
          <a:pPr>
            <a:lnSpc>
              <a:spcPct val="100000"/>
            </a:lnSpc>
            <a:defRPr cap="all"/>
          </a:pPr>
          <a:r>
            <a:rPr lang="en-US" sz="1800" dirty="0">
              <a:latin typeface="Avenir Book" panose="02000503020000020003" pitchFamily="2" charset="0"/>
            </a:rPr>
            <a:t>DESCRIBING the ROLES OF USERS IN THE DATABASE ENVIRONMENT</a:t>
          </a:r>
        </a:p>
      </dgm:t>
    </dgm:pt>
    <dgm:pt modelId="{AC515973-15D5-48CC-AB8F-0EC770D75850}" type="parTrans" cxnId="{B3CA370F-999E-4968-913C-7AECD74BFE84}">
      <dgm:prSet/>
      <dgm:spPr/>
      <dgm:t>
        <a:bodyPr/>
        <a:lstStyle/>
        <a:p>
          <a:endParaRPr lang="en-US" sz="2400">
            <a:latin typeface="Avenir Book" panose="02000503020000020003" pitchFamily="2" charset="0"/>
          </a:endParaRPr>
        </a:p>
      </dgm:t>
    </dgm:pt>
    <dgm:pt modelId="{FE294F71-062F-42EE-B705-EB7A0AFDC72F}" type="sibTrans" cxnId="{B3CA370F-999E-4968-913C-7AECD74BFE84}">
      <dgm:prSet/>
      <dgm:spPr/>
      <dgm:t>
        <a:bodyPr/>
        <a:lstStyle/>
        <a:p>
          <a:endParaRPr lang="en-US" sz="2000">
            <a:latin typeface="Avenir Book" panose="02000503020000020003" pitchFamily="2" charset="0"/>
          </a:endParaRPr>
        </a:p>
      </dgm:t>
    </dgm:pt>
    <dgm:pt modelId="{D4171214-96CE-401F-A99B-5B3AC3525727}" type="pres">
      <dgm:prSet presAssocID="{BC225322-49E7-48FD-9F74-DFF9D4BDA06F}" presName="root" presStyleCnt="0">
        <dgm:presLayoutVars>
          <dgm:dir/>
          <dgm:resizeHandles val="exact"/>
        </dgm:presLayoutVars>
      </dgm:prSet>
      <dgm:spPr/>
    </dgm:pt>
    <dgm:pt modelId="{5476B41E-D3E7-48AC-B238-C3332D505DA7}" type="pres">
      <dgm:prSet presAssocID="{79BA86AD-237A-4F0A-814A-71E5C227E130}" presName="compNode" presStyleCnt="0"/>
      <dgm:spPr/>
    </dgm:pt>
    <dgm:pt modelId="{2FDCAD66-FD9B-477F-AABE-34AAAE55EAA5}" type="pres">
      <dgm:prSet presAssocID="{79BA86AD-237A-4F0A-814A-71E5C227E130}" presName="iconBgRect" presStyleLbl="bgShp" presStyleIdx="0" presStyleCnt="3"/>
      <dgm:spPr>
        <a:prstGeom prst="round2DiagRect">
          <a:avLst>
            <a:gd name="adj1" fmla="val 29727"/>
            <a:gd name="adj2" fmla="val 0"/>
          </a:avLst>
        </a:prstGeom>
      </dgm:spPr>
    </dgm:pt>
    <dgm:pt modelId="{C5B6A034-1297-48E7-8AA7-484775C30BE0}" type="pres">
      <dgm:prSet presAssocID="{79BA86AD-237A-4F0A-814A-71E5C227E130}" presName="iconRect" presStyleLbl="node1" presStyleIdx="0" presStyleCnt="3" custScaleX="95264" custScaleY="95264"/>
      <dgm:spPr>
        <a:blipFill>
          <a:blip xmlns:r="http://schemas.openxmlformats.org/officeDocument/2006/relationships" r:embed="rId1">
            <a:biLevel thresh="25000"/>
          </a:blip>
          <a:srcRect/>
          <a:stretch>
            <a:fillRect/>
          </a:stretch>
        </a:blipFill>
        <a:ln>
          <a:noFill/>
        </a:ln>
      </dgm:spPr>
    </dgm:pt>
    <dgm:pt modelId="{9B9913CA-07B3-47EC-8CE2-0794478BCA54}" type="pres">
      <dgm:prSet presAssocID="{79BA86AD-237A-4F0A-814A-71E5C227E130}" presName="spaceRect" presStyleCnt="0"/>
      <dgm:spPr/>
    </dgm:pt>
    <dgm:pt modelId="{CF93CCC7-B643-4994-9D68-352C5F7BA651}" type="pres">
      <dgm:prSet presAssocID="{79BA86AD-237A-4F0A-814A-71E5C227E130}" presName="textRect" presStyleLbl="revTx" presStyleIdx="0" presStyleCnt="3">
        <dgm:presLayoutVars>
          <dgm:chMax val="1"/>
          <dgm:chPref val="1"/>
        </dgm:presLayoutVars>
      </dgm:prSet>
      <dgm:spPr/>
    </dgm:pt>
    <dgm:pt modelId="{4921821E-84EC-4F68-9C7E-54ABBCB5B1F2}" type="pres">
      <dgm:prSet presAssocID="{5E6DFEBA-65D4-4F42-8E14-06CE2941BC8A}" presName="sibTrans" presStyleCnt="0"/>
      <dgm:spPr/>
    </dgm:pt>
    <dgm:pt modelId="{52424327-334A-4699-8AB4-61A4B783632D}" type="pres">
      <dgm:prSet presAssocID="{EF335E2E-8152-4AB2-93AC-8AED9A786C15}" presName="compNode" presStyleCnt="0"/>
      <dgm:spPr/>
    </dgm:pt>
    <dgm:pt modelId="{44777B9C-A709-4670-A331-827AD6092676}" type="pres">
      <dgm:prSet presAssocID="{EF335E2E-8152-4AB2-93AC-8AED9A786C15}" presName="iconBgRect" presStyleLbl="bgShp" presStyleIdx="1" presStyleCnt="3"/>
      <dgm:spPr>
        <a:prstGeom prst="round2DiagRect">
          <a:avLst>
            <a:gd name="adj1" fmla="val 29727"/>
            <a:gd name="adj2" fmla="val 0"/>
          </a:avLst>
        </a:prstGeom>
      </dgm:spPr>
    </dgm:pt>
    <dgm:pt modelId="{F1CC1865-843E-4E77-B429-C428B59A30D9}" type="pres">
      <dgm:prSet presAssocID="{EF335E2E-8152-4AB2-93AC-8AED9A786C15}" presName="iconRect" presStyleLbl="node1" presStyleIdx="1" presStyleCnt="3"/>
      <dgm:spPr>
        <a:blipFill>
          <a:blip xmlns:r="http://schemas.openxmlformats.org/officeDocument/2006/relationships" r:embed="rId2">
            <a:biLevel thresh="25000"/>
          </a:blip>
          <a:srcRect/>
          <a:stretch>
            <a:fillRect/>
          </a:stretch>
        </a:blipFill>
        <a:ln>
          <a:noFill/>
        </a:ln>
      </dgm:spPr>
    </dgm:pt>
    <dgm:pt modelId="{720C3873-50E2-426E-A5FD-498635980F2C}" type="pres">
      <dgm:prSet presAssocID="{EF335E2E-8152-4AB2-93AC-8AED9A786C15}" presName="spaceRect" presStyleCnt="0"/>
      <dgm:spPr/>
    </dgm:pt>
    <dgm:pt modelId="{00C60A47-29C5-460F-AC9B-0DB6E0B7DD9F}" type="pres">
      <dgm:prSet presAssocID="{EF335E2E-8152-4AB2-93AC-8AED9A786C15}" presName="textRect" presStyleLbl="revTx" presStyleIdx="1" presStyleCnt="3">
        <dgm:presLayoutVars>
          <dgm:chMax val="1"/>
          <dgm:chPref val="1"/>
        </dgm:presLayoutVars>
      </dgm:prSet>
      <dgm:spPr/>
    </dgm:pt>
    <dgm:pt modelId="{380A6278-855C-4E47-A2D9-11A54BB63D15}" type="pres">
      <dgm:prSet presAssocID="{C472399B-8C06-4E08-94E2-AEE5514F00B3}" presName="sibTrans" presStyleCnt="0"/>
      <dgm:spPr/>
    </dgm:pt>
    <dgm:pt modelId="{D1444708-16CE-4E9C-8E49-E24FD8838F24}" type="pres">
      <dgm:prSet presAssocID="{531872A5-C1F6-49B2-802A-95B56821EC07}" presName="compNode" presStyleCnt="0"/>
      <dgm:spPr/>
    </dgm:pt>
    <dgm:pt modelId="{45CF7DD6-71C8-4C72-B229-1668446A21F4}" type="pres">
      <dgm:prSet presAssocID="{531872A5-C1F6-49B2-802A-95B56821EC07}" presName="iconBgRect" presStyleLbl="bgShp" presStyleIdx="2" presStyleCnt="3"/>
      <dgm:spPr>
        <a:prstGeom prst="round2DiagRect">
          <a:avLst>
            <a:gd name="adj1" fmla="val 29727"/>
            <a:gd name="adj2" fmla="val 0"/>
          </a:avLst>
        </a:prstGeom>
      </dgm:spPr>
    </dgm:pt>
    <dgm:pt modelId="{3A430CE6-EC0B-4649-BBC1-121234EB8B10}" type="pres">
      <dgm:prSet presAssocID="{531872A5-C1F6-49B2-802A-95B56821EC07}" presName="iconRect" presStyleLbl="node1" presStyleIdx="2" presStyleCnt="3"/>
      <dgm:spPr>
        <a:blipFill>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a:stretch>
        </a:blipFill>
        <a:ln>
          <a:noFill/>
        </a:ln>
      </dgm:spPr>
    </dgm:pt>
    <dgm:pt modelId="{1910F671-4331-4139-9718-F4CDCBC55627}" type="pres">
      <dgm:prSet presAssocID="{531872A5-C1F6-49B2-802A-95B56821EC07}" presName="spaceRect" presStyleCnt="0"/>
      <dgm:spPr/>
    </dgm:pt>
    <dgm:pt modelId="{8B7CDBD9-88D8-4AAE-A109-7C7647148F86}" type="pres">
      <dgm:prSet presAssocID="{531872A5-C1F6-49B2-802A-95B56821EC07}" presName="textRect" presStyleLbl="revTx" presStyleIdx="2" presStyleCnt="3">
        <dgm:presLayoutVars>
          <dgm:chMax val="1"/>
          <dgm:chPref val="1"/>
        </dgm:presLayoutVars>
      </dgm:prSet>
      <dgm:spPr/>
    </dgm:pt>
  </dgm:ptLst>
  <dgm:cxnLst>
    <dgm:cxn modelId="{A8F7530E-C5DF-43B1-85C4-95A9B325BC7D}" srcId="{BC225322-49E7-48FD-9F74-DFF9D4BDA06F}" destId="{79BA86AD-237A-4F0A-814A-71E5C227E130}" srcOrd="0" destOrd="0" parTransId="{F7F6BC67-2180-4C99-8449-10BC4C3A5865}" sibTransId="{5E6DFEBA-65D4-4F42-8E14-06CE2941BC8A}"/>
    <dgm:cxn modelId="{B3CA370F-999E-4968-913C-7AECD74BFE84}" srcId="{BC225322-49E7-48FD-9F74-DFF9D4BDA06F}" destId="{531872A5-C1F6-49B2-802A-95B56821EC07}" srcOrd="2" destOrd="0" parTransId="{AC515973-15D5-48CC-AB8F-0EC770D75850}" sibTransId="{FE294F71-062F-42EE-B705-EB7A0AFDC72F}"/>
    <dgm:cxn modelId="{C88F932A-3297-6640-A94F-62D6F6CB8112}" type="presOf" srcId="{531872A5-C1F6-49B2-802A-95B56821EC07}" destId="{8B7CDBD9-88D8-4AAE-A109-7C7647148F86}" srcOrd="0" destOrd="0" presId="urn:microsoft.com/office/officeart/2018/5/layout/IconLeafLabelList"/>
    <dgm:cxn modelId="{54AE213B-389A-45E9-92F8-DF8D9CAE9CC9}" srcId="{BC225322-49E7-48FD-9F74-DFF9D4BDA06F}" destId="{EF335E2E-8152-4AB2-93AC-8AED9A786C15}" srcOrd="1" destOrd="0" parTransId="{E41229E0-A93B-4FEC-A9EE-4DADEE0C2C78}" sibTransId="{C472399B-8C06-4E08-94E2-AEE5514F00B3}"/>
    <dgm:cxn modelId="{59F5B954-C262-1446-9487-CFE66A7E025F}" type="presOf" srcId="{BC225322-49E7-48FD-9F74-DFF9D4BDA06F}" destId="{D4171214-96CE-401F-A99B-5B3AC3525727}" srcOrd="0" destOrd="0" presId="urn:microsoft.com/office/officeart/2018/5/layout/IconLeafLabelList"/>
    <dgm:cxn modelId="{D1130D95-3D3B-BB45-9585-40CAC09D8EBC}" type="presOf" srcId="{EF335E2E-8152-4AB2-93AC-8AED9A786C15}" destId="{00C60A47-29C5-460F-AC9B-0DB6E0B7DD9F}" srcOrd="0" destOrd="0" presId="urn:microsoft.com/office/officeart/2018/5/layout/IconLeafLabelList"/>
    <dgm:cxn modelId="{261CC1EA-03B2-FC45-B06C-837E91C4E8A3}" type="presOf" srcId="{79BA86AD-237A-4F0A-814A-71E5C227E130}" destId="{CF93CCC7-B643-4994-9D68-352C5F7BA651}" srcOrd="0" destOrd="0" presId="urn:microsoft.com/office/officeart/2018/5/layout/IconLeafLabelList"/>
    <dgm:cxn modelId="{6771D409-5EB5-7B42-B532-576CB820F996}" type="presParOf" srcId="{D4171214-96CE-401F-A99B-5B3AC3525727}" destId="{5476B41E-D3E7-48AC-B238-C3332D505DA7}" srcOrd="0" destOrd="0" presId="urn:microsoft.com/office/officeart/2018/5/layout/IconLeafLabelList"/>
    <dgm:cxn modelId="{33AAB87F-0411-A847-A291-30738B7334AF}" type="presParOf" srcId="{5476B41E-D3E7-48AC-B238-C3332D505DA7}" destId="{2FDCAD66-FD9B-477F-AABE-34AAAE55EAA5}" srcOrd="0" destOrd="0" presId="urn:microsoft.com/office/officeart/2018/5/layout/IconLeafLabelList"/>
    <dgm:cxn modelId="{981B9A03-CA43-574E-A51C-57F85E36AE20}" type="presParOf" srcId="{5476B41E-D3E7-48AC-B238-C3332D505DA7}" destId="{C5B6A034-1297-48E7-8AA7-484775C30BE0}" srcOrd="1" destOrd="0" presId="urn:microsoft.com/office/officeart/2018/5/layout/IconLeafLabelList"/>
    <dgm:cxn modelId="{1519EE6C-8B39-854D-B6DF-2CA2BD333DB4}" type="presParOf" srcId="{5476B41E-D3E7-48AC-B238-C3332D505DA7}" destId="{9B9913CA-07B3-47EC-8CE2-0794478BCA54}" srcOrd="2" destOrd="0" presId="urn:microsoft.com/office/officeart/2018/5/layout/IconLeafLabelList"/>
    <dgm:cxn modelId="{53AC45DC-5334-D54A-A987-D2EACC0B4078}" type="presParOf" srcId="{5476B41E-D3E7-48AC-B238-C3332D505DA7}" destId="{CF93CCC7-B643-4994-9D68-352C5F7BA651}" srcOrd="3" destOrd="0" presId="urn:microsoft.com/office/officeart/2018/5/layout/IconLeafLabelList"/>
    <dgm:cxn modelId="{7229B8AD-1861-5943-B167-2758788A5C0E}" type="presParOf" srcId="{D4171214-96CE-401F-A99B-5B3AC3525727}" destId="{4921821E-84EC-4F68-9C7E-54ABBCB5B1F2}" srcOrd="1" destOrd="0" presId="urn:microsoft.com/office/officeart/2018/5/layout/IconLeafLabelList"/>
    <dgm:cxn modelId="{710A4FA9-085A-6E4E-A9BB-C0E5BF4E7C49}" type="presParOf" srcId="{D4171214-96CE-401F-A99B-5B3AC3525727}" destId="{52424327-334A-4699-8AB4-61A4B783632D}" srcOrd="2" destOrd="0" presId="urn:microsoft.com/office/officeart/2018/5/layout/IconLeafLabelList"/>
    <dgm:cxn modelId="{DBDECEF5-9417-5D4A-B6A3-29F689FF04A3}" type="presParOf" srcId="{52424327-334A-4699-8AB4-61A4B783632D}" destId="{44777B9C-A709-4670-A331-827AD6092676}" srcOrd="0" destOrd="0" presId="urn:microsoft.com/office/officeart/2018/5/layout/IconLeafLabelList"/>
    <dgm:cxn modelId="{99A6C38D-4DA6-7347-A35C-4E63E41403C4}" type="presParOf" srcId="{52424327-334A-4699-8AB4-61A4B783632D}" destId="{F1CC1865-843E-4E77-B429-C428B59A30D9}" srcOrd="1" destOrd="0" presId="urn:microsoft.com/office/officeart/2018/5/layout/IconLeafLabelList"/>
    <dgm:cxn modelId="{E416003E-6E69-8A46-82AF-63B22AC75318}" type="presParOf" srcId="{52424327-334A-4699-8AB4-61A4B783632D}" destId="{720C3873-50E2-426E-A5FD-498635980F2C}" srcOrd="2" destOrd="0" presId="urn:microsoft.com/office/officeart/2018/5/layout/IconLeafLabelList"/>
    <dgm:cxn modelId="{13F472DC-ED5F-354C-BECF-C6671111C2D6}" type="presParOf" srcId="{52424327-334A-4699-8AB4-61A4B783632D}" destId="{00C60A47-29C5-460F-AC9B-0DB6E0B7DD9F}" srcOrd="3" destOrd="0" presId="urn:microsoft.com/office/officeart/2018/5/layout/IconLeafLabelList"/>
    <dgm:cxn modelId="{E533F03A-98CA-4241-9E66-7262C1E027D1}" type="presParOf" srcId="{D4171214-96CE-401F-A99B-5B3AC3525727}" destId="{380A6278-855C-4E47-A2D9-11A54BB63D15}" srcOrd="3" destOrd="0" presId="urn:microsoft.com/office/officeart/2018/5/layout/IconLeafLabelList"/>
    <dgm:cxn modelId="{3E9494EB-247C-0744-932F-B066198A9E76}" type="presParOf" srcId="{D4171214-96CE-401F-A99B-5B3AC3525727}" destId="{D1444708-16CE-4E9C-8E49-E24FD8838F24}" srcOrd="4" destOrd="0" presId="urn:microsoft.com/office/officeart/2018/5/layout/IconLeafLabelList"/>
    <dgm:cxn modelId="{101FA09F-540D-F545-9B40-F2E8CE401762}" type="presParOf" srcId="{D1444708-16CE-4E9C-8E49-E24FD8838F24}" destId="{45CF7DD6-71C8-4C72-B229-1668446A21F4}" srcOrd="0" destOrd="0" presId="urn:microsoft.com/office/officeart/2018/5/layout/IconLeafLabelList"/>
    <dgm:cxn modelId="{312D38CC-8411-E546-93A3-669925BC3D8D}" type="presParOf" srcId="{D1444708-16CE-4E9C-8E49-E24FD8838F24}" destId="{3A430CE6-EC0B-4649-BBC1-121234EB8B10}" srcOrd="1" destOrd="0" presId="urn:microsoft.com/office/officeart/2018/5/layout/IconLeafLabelList"/>
    <dgm:cxn modelId="{01691BF3-0640-8D4C-AD03-90AAEB831BD3}" type="presParOf" srcId="{D1444708-16CE-4E9C-8E49-E24FD8838F24}" destId="{1910F671-4331-4139-9718-F4CDCBC55627}" srcOrd="2" destOrd="0" presId="urn:microsoft.com/office/officeart/2018/5/layout/IconLeafLabelList"/>
    <dgm:cxn modelId="{8899272D-4309-D84D-8037-4DB198D4228A}" type="presParOf" srcId="{D1444708-16CE-4E9C-8E49-E24FD8838F24}" destId="{8B7CDBD9-88D8-4AAE-A109-7C7647148F86}"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DF440-B173-BC4A-AA3D-68A80AD34E92}" type="doc">
      <dgm:prSet loTypeId="urn:microsoft.com/office/officeart/2005/8/layout/hList1" loCatId="" qsTypeId="urn:microsoft.com/office/officeart/2005/8/quickstyle/simple1" qsCatId="simple" csTypeId="urn:microsoft.com/office/officeart/2005/8/colors/colorful3" csCatId="colorful" phldr="1"/>
      <dgm:spPr/>
      <dgm:t>
        <a:bodyPr/>
        <a:lstStyle/>
        <a:p>
          <a:endParaRPr lang="en-US"/>
        </a:p>
      </dgm:t>
    </dgm:pt>
    <dgm:pt modelId="{83B2B9D1-CE2A-A64C-876E-1C5102AAB7B6}">
      <dgm:prSet phldrT="[Text]" custT="1"/>
      <dgm:spPr/>
      <dgm:t>
        <a:bodyPr/>
        <a:lstStyle/>
        <a:p>
          <a:r>
            <a:rPr lang="en-US" sz="2000" b="1" i="0" dirty="0">
              <a:effectLst>
                <a:outerShdw blurRad="50800" dist="38100" dir="2700000" algn="tl" rotWithShape="0">
                  <a:prstClr val="black">
                    <a:alpha val="40000"/>
                  </a:prstClr>
                </a:outerShdw>
              </a:effectLst>
              <a:latin typeface="Avenir Light" panose="020B0402020203020204" pitchFamily="34" charset="77"/>
            </a:rPr>
            <a:t>Development</a:t>
          </a:r>
        </a:p>
      </dgm:t>
    </dgm:pt>
    <dgm:pt modelId="{3C5C2DF8-A546-5946-8C30-9B7073C5D828}" type="parTrans" cxnId="{AECC86CF-C6C9-F646-BEF8-F8F98C5E7DA4}">
      <dgm:prSet/>
      <dgm:spPr/>
      <dgm:t>
        <a:bodyPr/>
        <a:lstStyle/>
        <a:p>
          <a:endParaRPr lang="en-US" sz="1200"/>
        </a:p>
      </dgm:t>
    </dgm:pt>
    <dgm:pt modelId="{A5A7029C-F4A8-F241-B2C3-32C33212E6EF}" type="sibTrans" cxnId="{AECC86CF-C6C9-F646-BEF8-F8F98C5E7DA4}">
      <dgm:prSet/>
      <dgm:spPr/>
      <dgm:t>
        <a:bodyPr/>
        <a:lstStyle/>
        <a:p>
          <a:endParaRPr lang="en-US" sz="1200"/>
        </a:p>
      </dgm:t>
    </dgm:pt>
    <dgm:pt modelId="{70A3F37B-A385-E44C-8396-AC20044C2864}">
      <dgm:prSet phldrT="[Text]" custT="1"/>
      <dgm:spPr/>
      <dgm:t>
        <a:bodyPr/>
        <a:lstStyle/>
        <a:p>
          <a:r>
            <a:rPr lang="en-US" sz="1800" b="0" i="0" dirty="0">
              <a:latin typeface="Avenir Light" panose="020B0402020203020204" pitchFamily="34" charset="77"/>
            </a:rPr>
            <a:t>Systems Analyst</a:t>
          </a:r>
        </a:p>
      </dgm:t>
    </dgm:pt>
    <dgm:pt modelId="{BC498EAD-E867-4A46-A144-EEAA9A652E04}" type="parTrans" cxnId="{D03D054B-13B3-F745-A501-020488367A75}">
      <dgm:prSet/>
      <dgm:spPr/>
      <dgm:t>
        <a:bodyPr/>
        <a:lstStyle/>
        <a:p>
          <a:endParaRPr lang="en-US" sz="1200"/>
        </a:p>
      </dgm:t>
    </dgm:pt>
    <dgm:pt modelId="{3C01B55C-35BB-5A47-A8E8-40DB06B41292}" type="sibTrans" cxnId="{D03D054B-13B3-F745-A501-020488367A75}">
      <dgm:prSet/>
      <dgm:spPr/>
      <dgm:t>
        <a:bodyPr/>
        <a:lstStyle/>
        <a:p>
          <a:endParaRPr lang="en-US" sz="1200"/>
        </a:p>
      </dgm:t>
    </dgm:pt>
    <dgm:pt modelId="{AEE0B30D-23C5-D44A-9CA1-0D077C7748EA}">
      <dgm:prSet phldrT="[Text]" custT="1"/>
      <dgm:spPr/>
      <dgm:t>
        <a:bodyPr/>
        <a:lstStyle/>
        <a:p>
          <a:r>
            <a:rPr lang="en-US" sz="1800" b="0" i="0" dirty="0">
              <a:latin typeface="Avenir Light" panose="020B0402020203020204" pitchFamily="34" charset="77"/>
            </a:rPr>
            <a:t>Database Architects/Designers</a:t>
          </a:r>
        </a:p>
      </dgm:t>
    </dgm:pt>
    <dgm:pt modelId="{F521D19D-495C-C04C-A7AD-6D0C27AF2943}" type="parTrans" cxnId="{DF977BCD-84F4-4B45-AA1A-877546B317BF}">
      <dgm:prSet/>
      <dgm:spPr/>
      <dgm:t>
        <a:bodyPr/>
        <a:lstStyle/>
        <a:p>
          <a:endParaRPr lang="en-US" sz="1200"/>
        </a:p>
      </dgm:t>
    </dgm:pt>
    <dgm:pt modelId="{AC4FDA39-9C26-B941-AA9F-5C965CEA3BB8}" type="sibTrans" cxnId="{DF977BCD-84F4-4B45-AA1A-877546B317BF}">
      <dgm:prSet/>
      <dgm:spPr/>
      <dgm:t>
        <a:bodyPr/>
        <a:lstStyle/>
        <a:p>
          <a:endParaRPr lang="en-US" sz="1200"/>
        </a:p>
      </dgm:t>
    </dgm:pt>
    <dgm:pt modelId="{3F5F4A51-1AF8-C043-B5D4-4D9E05D5D54D}">
      <dgm:prSet phldrT="[Text]" custT="1"/>
      <dgm:spPr/>
      <dgm:t>
        <a:bodyPr/>
        <a:lstStyle/>
        <a:p>
          <a:r>
            <a:rPr lang="en-US" sz="1800" b="0" i="0" dirty="0">
              <a:latin typeface="Avenir Light" panose="020B0402020203020204" pitchFamily="34" charset="77"/>
            </a:rPr>
            <a:t>Application Developer</a:t>
          </a:r>
        </a:p>
      </dgm:t>
    </dgm:pt>
    <dgm:pt modelId="{9B522B36-47AC-5041-9CD1-D02148C7A4B2}" type="parTrans" cxnId="{4E7113FC-4269-F544-84C5-B23B7DCEAB8A}">
      <dgm:prSet/>
      <dgm:spPr/>
      <dgm:t>
        <a:bodyPr/>
        <a:lstStyle/>
        <a:p>
          <a:endParaRPr lang="en-US" sz="1200"/>
        </a:p>
      </dgm:t>
    </dgm:pt>
    <dgm:pt modelId="{697A7812-85E8-3C45-8FA2-0478EEC8E317}" type="sibTrans" cxnId="{4E7113FC-4269-F544-84C5-B23B7DCEAB8A}">
      <dgm:prSet/>
      <dgm:spPr/>
      <dgm:t>
        <a:bodyPr/>
        <a:lstStyle/>
        <a:p>
          <a:endParaRPr lang="en-US" sz="1200"/>
        </a:p>
      </dgm:t>
    </dgm:pt>
    <dgm:pt modelId="{53C4766D-A84A-A445-8DB8-890AB2554432}" type="pres">
      <dgm:prSet presAssocID="{407DF440-B173-BC4A-AA3D-68A80AD34E92}" presName="Name0" presStyleCnt="0">
        <dgm:presLayoutVars>
          <dgm:dir/>
          <dgm:animLvl val="lvl"/>
          <dgm:resizeHandles val="exact"/>
        </dgm:presLayoutVars>
      </dgm:prSet>
      <dgm:spPr/>
    </dgm:pt>
    <dgm:pt modelId="{AE3331F3-25D8-6E47-A272-AFF631772554}" type="pres">
      <dgm:prSet presAssocID="{83B2B9D1-CE2A-A64C-876E-1C5102AAB7B6}" presName="composite" presStyleCnt="0"/>
      <dgm:spPr/>
    </dgm:pt>
    <dgm:pt modelId="{C73869DA-24D4-D94E-A91D-15796F112997}" type="pres">
      <dgm:prSet presAssocID="{83B2B9D1-CE2A-A64C-876E-1C5102AAB7B6}" presName="parTx" presStyleLbl="alignNode1" presStyleIdx="0" presStyleCnt="1">
        <dgm:presLayoutVars>
          <dgm:chMax val="0"/>
          <dgm:chPref val="0"/>
          <dgm:bulletEnabled val="1"/>
        </dgm:presLayoutVars>
      </dgm:prSet>
      <dgm:spPr/>
    </dgm:pt>
    <dgm:pt modelId="{88413037-70FE-BA4C-955B-A3FF85D2346E}" type="pres">
      <dgm:prSet presAssocID="{83B2B9D1-CE2A-A64C-876E-1C5102AAB7B6}" presName="desTx" presStyleLbl="alignAccFollowNode1" presStyleIdx="0" presStyleCnt="1">
        <dgm:presLayoutVars>
          <dgm:bulletEnabled val="1"/>
        </dgm:presLayoutVars>
      </dgm:prSet>
      <dgm:spPr/>
    </dgm:pt>
  </dgm:ptLst>
  <dgm:cxnLst>
    <dgm:cxn modelId="{D03D054B-13B3-F745-A501-020488367A75}" srcId="{83B2B9D1-CE2A-A64C-876E-1C5102AAB7B6}" destId="{70A3F37B-A385-E44C-8396-AC20044C2864}" srcOrd="0" destOrd="0" parTransId="{BC498EAD-E867-4A46-A144-EEAA9A652E04}" sibTransId="{3C01B55C-35BB-5A47-A8E8-40DB06B41292}"/>
    <dgm:cxn modelId="{86E8E967-0D4F-E84D-AEE1-91D40FD17D52}" type="presOf" srcId="{3F5F4A51-1AF8-C043-B5D4-4D9E05D5D54D}" destId="{88413037-70FE-BA4C-955B-A3FF85D2346E}" srcOrd="0" destOrd="2" presId="urn:microsoft.com/office/officeart/2005/8/layout/hList1"/>
    <dgm:cxn modelId="{FF9D857D-28C2-7C43-8378-54E0109036AC}" type="presOf" srcId="{AEE0B30D-23C5-D44A-9CA1-0D077C7748EA}" destId="{88413037-70FE-BA4C-955B-A3FF85D2346E}" srcOrd="0" destOrd="1" presId="urn:microsoft.com/office/officeart/2005/8/layout/hList1"/>
    <dgm:cxn modelId="{736A96A0-4424-B345-9436-A2526A98363A}" type="presOf" srcId="{70A3F37B-A385-E44C-8396-AC20044C2864}" destId="{88413037-70FE-BA4C-955B-A3FF85D2346E}" srcOrd="0" destOrd="0" presId="urn:microsoft.com/office/officeart/2005/8/layout/hList1"/>
    <dgm:cxn modelId="{2365D9C7-69A6-AA46-AB8C-B5524D7799F6}" type="presOf" srcId="{407DF440-B173-BC4A-AA3D-68A80AD34E92}" destId="{53C4766D-A84A-A445-8DB8-890AB2554432}" srcOrd="0" destOrd="0" presId="urn:microsoft.com/office/officeart/2005/8/layout/hList1"/>
    <dgm:cxn modelId="{DF977BCD-84F4-4B45-AA1A-877546B317BF}" srcId="{83B2B9D1-CE2A-A64C-876E-1C5102AAB7B6}" destId="{AEE0B30D-23C5-D44A-9CA1-0D077C7748EA}" srcOrd="1" destOrd="0" parTransId="{F521D19D-495C-C04C-A7AD-6D0C27AF2943}" sibTransId="{AC4FDA39-9C26-B941-AA9F-5C965CEA3BB8}"/>
    <dgm:cxn modelId="{AECC86CF-C6C9-F646-BEF8-F8F98C5E7DA4}" srcId="{407DF440-B173-BC4A-AA3D-68A80AD34E92}" destId="{83B2B9D1-CE2A-A64C-876E-1C5102AAB7B6}" srcOrd="0" destOrd="0" parTransId="{3C5C2DF8-A546-5946-8C30-9B7073C5D828}" sibTransId="{A5A7029C-F4A8-F241-B2C3-32C33212E6EF}"/>
    <dgm:cxn modelId="{5DB8E6F0-49AA-E241-998A-1C05334125B7}" type="presOf" srcId="{83B2B9D1-CE2A-A64C-876E-1C5102AAB7B6}" destId="{C73869DA-24D4-D94E-A91D-15796F112997}" srcOrd="0" destOrd="0" presId="urn:microsoft.com/office/officeart/2005/8/layout/hList1"/>
    <dgm:cxn modelId="{4E7113FC-4269-F544-84C5-B23B7DCEAB8A}" srcId="{83B2B9D1-CE2A-A64C-876E-1C5102AAB7B6}" destId="{3F5F4A51-1AF8-C043-B5D4-4D9E05D5D54D}" srcOrd="2" destOrd="0" parTransId="{9B522B36-47AC-5041-9CD1-D02148C7A4B2}" sibTransId="{697A7812-85E8-3C45-8FA2-0478EEC8E317}"/>
    <dgm:cxn modelId="{79856F78-CB0C-9947-A9B6-9338223B0CD4}" type="presParOf" srcId="{53C4766D-A84A-A445-8DB8-890AB2554432}" destId="{AE3331F3-25D8-6E47-A272-AFF631772554}" srcOrd="0" destOrd="0" presId="urn:microsoft.com/office/officeart/2005/8/layout/hList1"/>
    <dgm:cxn modelId="{A42A20DD-924E-7A45-AFAE-6B87539D8BDA}" type="presParOf" srcId="{AE3331F3-25D8-6E47-A272-AFF631772554}" destId="{C73869DA-24D4-D94E-A91D-15796F112997}" srcOrd="0" destOrd="0" presId="urn:microsoft.com/office/officeart/2005/8/layout/hList1"/>
    <dgm:cxn modelId="{ED999A88-3CE5-7F4F-A26E-E62ED924E301}" type="presParOf" srcId="{AE3331F3-25D8-6E47-A272-AFF631772554}" destId="{88413037-70FE-BA4C-955B-A3FF85D2346E}"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9FF6E5-F7E7-CD43-A669-8B8D5CAD558C}" type="doc">
      <dgm:prSet loTypeId="urn:microsoft.com/office/officeart/2005/8/layout/hList1" loCatId="" qsTypeId="urn:microsoft.com/office/officeart/2005/8/quickstyle/simple1" qsCatId="simple" csTypeId="urn:microsoft.com/office/officeart/2005/8/colors/accent4_2" csCatId="accent4" phldr="1"/>
      <dgm:spPr/>
      <dgm:t>
        <a:bodyPr/>
        <a:lstStyle/>
        <a:p>
          <a:endParaRPr lang="en-US"/>
        </a:p>
      </dgm:t>
    </dgm:pt>
    <dgm:pt modelId="{140DE72A-0299-D849-851D-C4CD4B024FD2}">
      <dgm:prSet phldrT="[Text]"/>
      <dgm:spPr/>
      <dgm:t>
        <a:bodyPr/>
        <a:lstStyle/>
        <a:p>
          <a:r>
            <a:rPr lang="en-US" b="0" i="0" dirty="0">
              <a:effectLst>
                <a:outerShdw blurRad="50800" dist="38100" dir="2700000" algn="tl" rotWithShape="0">
                  <a:prstClr val="black">
                    <a:alpha val="40000"/>
                  </a:prstClr>
                </a:outerShdw>
              </a:effectLst>
              <a:latin typeface="Avenir Light" panose="020B0402020203020204" pitchFamily="34" charset="77"/>
            </a:rPr>
            <a:t>Deployment</a:t>
          </a:r>
          <a:endParaRPr lang="en-US" dirty="0"/>
        </a:p>
      </dgm:t>
    </dgm:pt>
    <dgm:pt modelId="{CB7F2ED1-1261-5548-894A-B40B2112DC62}" type="parTrans" cxnId="{78B6E009-522C-1545-A068-75B8F9E02588}">
      <dgm:prSet/>
      <dgm:spPr/>
      <dgm:t>
        <a:bodyPr/>
        <a:lstStyle/>
        <a:p>
          <a:endParaRPr lang="en-US"/>
        </a:p>
      </dgm:t>
    </dgm:pt>
    <dgm:pt modelId="{EFD2489F-5952-1C4A-9FC5-13A4D710915C}" type="sibTrans" cxnId="{78B6E009-522C-1545-A068-75B8F9E02588}">
      <dgm:prSet/>
      <dgm:spPr/>
      <dgm:t>
        <a:bodyPr/>
        <a:lstStyle/>
        <a:p>
          <a:endParaRPr lang="en-US"/>
        </a:p>
      </dgm:t>
    </dgm:pt>
    <dgm:pt modelId="{953089A4-A3F7-8F43-B977-B62B46B90BA3}">
      <dgm:prSet phldrT="[Text]"/>
      <dgm:spPr/>
      <dgm:t>
        <a:bodyPr/>
        <a:lstStyle/>
        <a:p>
          <a:r>
            <a:rPr lang="en-US" b="0" i="0" dirty="0">
              <a:latin typeface="Avenir Light" panose="020B0402020203020204" pitchFamily="34" charset="77"/>
            </a:rPr>
            <a:t>System Administrators</a:t>
          </a:r>
        </a:p>
      </dgm:t>
    </dgm:pt>
    <dgm:pt modelId="{C000BF5F-192F-D44D-8B97-945C23C8FDC1}" type="parTrans" cxnId="{F5C82B70-AB5C-A646-95C0-E2D518DB1161}">
      <dgm:prSet/>
      <dgm:spPr/>
      <dgm:t>
        <a:bodyPr/>
        <a:lstStyle/>
        <a:p>
          <a:endParaRPr lang="en-US"/>
        </a:p>
      </dgm:t>
    </dgm:pt>
    <dgm:pt modelId="{4A9DD5CC-F0F8-4742-BFD7-5BF6C6982BFF}" type="sibTrans" cxnId="{F5C82B70-AB5C-A646-95C0-E2D518DB1161}">
      <dgm:prSet/>
      <dgm:spPr/>
      <dgm:t>
        <a:bodyPr/>
        <a:lstStyle/>
        <a:p>
          <a:endParaRPr lang="en-US"/>
        </a:p>
      </dgm:t>
    </dgm:pt>
    <dgm:pt modelId="{F1C8D94C-9E8B-2545-BAB9-167A704C7B5D}">
      <dgm:prSet phldrT="[Text]"/>
      <dgm:spPr/>
      <dgm:t>
        <a:bodyPr/>
        <a:lstStyle/>
        <a:p>
          <a:r>
            <a:rPr lang="en-US" b="0" i="0" dirty="0">
              <a:latin typeface="Avenir Light" panose="020B0402020203020204" pitchFamily="34" charset="77"/>
            </a:rPr>
            <a:t>Database Administrators</a:t>
          </a:r>
        </a:p>
      </dgm:t>
    </dgm:pt>
    <dgm:pt modelId="{0FD77E13-FF45-9B4F-B4F8-C77C1B636B89}" type="parTrans" cxnId="{4636E741-B4AB-8243-A1D8-5C6A50A33801}">
      <dgm:prSet/>
      <dgm:spPr/>
      <dgm:t>
        <a:bodyPr/>
        <a:lstStyle/>
        <a:p>
          <a:endParaRPr lang="en-US"/>
        </a:p>
      </dgm:t>
    </dgm:pt>
    <dgm:pt modelId="{C3A50EE4-2D7B-3543-8254-A825717ADBB5}" type="sibTrans" cxnId="{4636E741-B4AB-8243-A1D8-5C6A50A33801}">
      <dgm:prSet/>
      <dgm:spPr/>
      <dgm:t>
        <a:bodyPr/>
        <a:lstStyle/>
        <a:p>
          <a:endParaRPr lang="en-US"/>
        </a:p>
      </dgm:t>
    </dgm:pt>
    <dgm:pt modelId="{7A3A9419-F394-1141-9EE9-F7746C33731D}" type="pres">
      <dgm:prSet presAssocID="{9C9FF6E5-F7E7-CD43-A669-8B8D5CAD558C}" presName="Name0" presStyleCnt="0">
        <dgm:presLayoutVars>
          <dgm:dir/>
          <dgm:animLvl val="lvl"/>
          <dgm:resizeHandles val="exact"/>
        </dgm:presLayoutVars>
      </dgm:prSet>
      <dgm:spPr/>
    </dgm:pt>
    <dgm:pt modelId="{E69BC63F-F187-9F42-8DB7-13B9EA1E8D07}" type="pres">
      <dgm:prSet presAssocID="{140DE72A-0299-D849-851D-C4CD4B024FD2}" presName="composite" presStyleCnt="0"/>
      <dgm:spPr/>
    </dgm:pt>
    <dgm:pt modelId="{128CEFEE-738B-1646-8120-CCFA7C2193DD}" type="pres">
      <dgm:prSet presAssocID="{140DE72A-0299-D849-851D-C4CD4B024FD2}" presName="parTx" presStyleLbl="alignNode1" presStyleIdx="0" presStyleCnt="1">
        <dgm:presLayoutVars>
          <dgm:chMax val="0"/>
          <dgm:chPref val="0"/>
          <dgm:bulletEnabled val="1"/>
        </dgm:presLayoutVars>
      </dgm:prSet>
      <dgm:spPr/>
    </dgm:pt>
    <dgm:pt modelId="{0C5B90D4-8A49-584E-9928-17143B3CB2D8}" type="pres">
      <dgm:prSet presAssocID="{140DE72A-0299-D849-851D-C4CD4B024FD2}" presName="desTx" presStyleLbl="alignAccFollowNode1" presStyleIdx="0" presStyleCnt="1">
        <dgm:presLayoutVars>
          <dgm:bulletEnabled val="1"/>
        </dgm:presLayoutVars>
      </dgm:prSet>
      <dgm:spPr/>
    </dgm:pt>
  </dgm:ptLst>
  <dgm:cxnLst>
    <dgm:cxn modelId="{78B6E009-522C-1545-A068-75B8F9E02588}" srcId="{9C9FF6E5-F7E7-CD43-A669-8B8D5CAD558C}" destId="{140DE72A-0299-D849-851D-C4CD4B024FD2}" srcOrd="0" destOrd="0" parTransId="{CB7F2ED1-1261-5548-894A-B40B2112DC62}" sibTransId="{EFD2489F-5952-1C4A-9FC5-13A4D710915C}"/>
    <dgm:cxn modelId="{0978B929-0881-7943-96E6-33F4AD02B8ED}" type="presOf" srcId="{9C9FF6E5-F7E7-CD43-A669-8B8D5CAD558C}" destId="{7A3A9419-F394-1141-9EE9-F7746C33731D}" srcOrd="0" destOrd="0" presId="urn:microsoft.com/office/officeart/2005/8/layout/hList1"/>
    <dgm:cxn modelId="{4636E741-B4AB-8243-A1D8-5C6A50A33801}" srcId="{140DE72A-0299-D849-851D-C4CD4B024FD2}" destId="{F1C8D94C-9E8B-2545-BAB9-167A704C7B5D}" srcOrd="1" destOrd="0" parTransId="{0FD77E13-FF45-9B4F-B4F8-C77C1B636B89}" sibTransId="{C3A50EE4-2D7B-3543-8254-A825717ADBB5}"/>
    <dgm:cxn modelId="{F5C82B70-AB5C-A646-95C0-E2D518DB1161}" srcId="{140DE72A-0299-D849-851D-C4CD4B024FD2}" destId="{953089A4-A3F7-8F43-B977-B62B46B90BA3}" srcOrd="0" destOrd="0" parTransId="{C000BF5F-192F-D44D-8B97-945C23C8FDC1}" sibTransId="{4A9DD5CC-F0F8-4742-BFD7-5BF6C6982BFF}"/>
    <dgm:cxn modelId="{334907CA-4426-6047-9C1A-468DFB398AE5}" type="presOf" srcId="{F1C8D94C-9E8B-2545-BAB9-167A704C7B5D}" destId="{0C5B90D4-8A49-584E-9928-17143B3CB2D8}" srcOrd="0" destOrd="1" presId="urn:microsoft.com/office/officeart/2005/8/layout/hList1"/>
    <dgm:cxn modelId="{DBC2FBD4-98F3-8E48-ABB0-03C3F9A04B81}" type="presOf" srcId="{140DE72A-0299-D849-851D-C4CD4B024FD2}" destId="{128CEFEE-738B-1646-8120-CCFA7C2193DD}" srcOrd="0" destOrd="0" presId="urn:microsoft.com/office/officeart/2005/8/layout/hList1"/>
    <dgm:cxn modelId="{DF4869F5-3895-DE4A-ADB6-B7B472F013B7}" type="presOf" srcId="{953089A4-A3F7-8F43-B977-B62B46B90BA3}" destId="{0C5B90D4-8A49-584E-9928-17143B3CB2D8}" srcOrd="0" destOrd="0" presId="urn:microsoft.com/office/officeart/2005/8/layout/hList1"/>
    <dgm:cxn modelId="{FAB9CA98-D035-594F-B9CA-638521F5234A}" type="presParOf" srcId="{7A3A9419-F394-1141-9EE9-F7746C33731D}" destId="{E69BC63F-F187-9F42-8DB7-13B9EA1E8D07}" srcOrd="0" destOrd="0" presId="urn:microsoft.com/office/officeart/2005/8/layout/hList1"/>
    <dgm:cxn modelId="{501EAC07-3615-9646-A583-98E7DEA2B2CC}" type="presParOf" srcId="{E69BC63F-F187-9F42-8DB7-13B9EA1E8D07}" destId="{128CEFEE-738B-1646-8120-CCFA7C2193DD}" srcOrd="0" destOrd="0" presId="urn:microsoft.com/office/officeart/2005/8/layout/hList1"/>
    <dgm:cxn modelId="{CA0C82C1-EF0E-1349-8655-BE5E640B0D7D}" type="presParOf" srcId="{E69BC63F-F187-9F42-8DB7-13B9EA1E8D07}" destId="{0C5B90D4-8A49-584E-9928-17143B3CB2D8}"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85EF0C-253C-CF46-BD87-E3B3A259A92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A8EB9BED-B66B-F143-95B1-F4842DEB60C2}">
      <dgm:prSet phldrT="[Text]" custT="1"/>
      <dgm:spPr/>
      <dgm:t>
        <a:bodyPr/>
        <a:lstStyle/>
        <a:p>
          <a:pPr>
            <a:lnSpc>
              <a:spcPct val="70000"/>
            </a:lnSpc>
            <a:spcBef>
              <a:spcPts val="0"/>
            </a:spcBef>
            <a:spcAft>
              <a:spcPts val="0"/>
            </a:spcAft>
          </a:pPr>
          <a:r>
            <a:rPr lang="en-US" sz="1600" b="0" i="0" dirty="0">
              <a:effectLst>
                <a:outerShdw blurRad="50800" dist="38100" dir="2700000" algn="tl" rotWithShape="0">
                  <a:prstClr val="black">
                    <a:alpha val="40000"/>
                  </a:prstClr>
                </a:outerShdw>
              </a:effectLst>
              <a:latin typeface="Avenir Medium" panose="02000503020000020003" pitchFamily="2" charset="0"/>
            </a:rPr>
            <a:t>Human Interaction</a:t>
          </a:r>
        </a:p>
      </dgm:t>
    </dgm:pt>
    <dgm:pt modelId="{F92F6D6A-CEA1-DA4C-9B13-661266EF11FE}" type="parTrans" cxnId="{9443864D-6321-8B45-94BA-1D951DFCB5CF}">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FCA8D11D-79D9-7748-89D9-54F801B39A4A}" type="sibTrans" cxnId="{9443864D-6321-8B45-94BA-1D951DFCB5CF}">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8B45593F-0234-A742-BBB2-2973DB608F07}">
      <dgm:prSet phldrT="[Text]" custT="1"/>
      <dgm:spPr/>
      <dgm:t>
        <a:bodyPr/>
        <a:lstStyle/>
        <a:p>
          <a:pPr>
            <a:lnSpc>
              <a:spcPct val="80000"/>
            </a:lnSpc>
            <a:spcBef>
              <a:spcPts val="0"/>
            </a:spcBef>
            <a:spcAft>
              <a:spcPts val="0"/>
            </a:spcAft>
          </a:pPr>
          <a:endParaRPr lang="en-US" sz="2400" b="0" i="0" spc="0" baseline="0" dirty="0">
            <a:latin typeface="Avenir Light" panose="020B0402020203020204" pitchFamily="34" charset="77"/>
          </a:endParaRPr>
        </a:p>
      </dgm:t>
    </dgm:pt>
    <dgm:pt modelId="{6D8C2376-1F60-8E48-9B78-5BA4ABA8B6F2}" type="parTrans" cxnId="{C1E705BD-FB3B-AC40-941C-E800D4FCF199}">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2BE93EC1-F78B-FE40-89A0-DFD5A7FDB151}" type="sibTrans" cxnId="{C1E705BD-FB3B-AC40-941C-E800D4FCF199}">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41EB5D74-46A2-1B4A-987D-6A97BBACA71E}">
      <dgm:prSet phldrT="[Text]" custT="1"/>
      <dgm:spPr/>
      <dgm:t>
        <a:bodyPr/>
        <a:lstStyle/>
        <a:p>
          <a:pPr>
            <a:lnSpc>
              <a:spcPct val="70000"/>
            </a:lnSpc>
            <a:spcBef>
              <a:spcPts val="0"/>
            </a:spcBef>
            <a:spcAft>
              <a:spcPts val="0"/>
            </a:spcAft>
          </a:pPr>
          <a:r>
            <a:rPr lang="en-US" sz="1600" b="0" i="0" dirty="0">
              <a:effectLst>
                <a:outerShdw blurRad="50800" dist="38100" dir="2700000" algn="tl" rotWithShape="0">
                  <a:prstClr val="black">
                    <a:alpha val="40000"/>
                  </a:prstClr>
                </a:outerShdw>
              </a:effectLst>
              <a:latin typeface="Avenir Medium" panose="02000503020000020003" pitchFamily="2" charset="0"/>
            </a:rPr>
            <a:t>Processing</a:t>
          </a:r>
        </a:p>
      </dgm:t>
    </dgm:pt>
    <dgm:pt modelId="{00F754BB-A4F4-6D40-8576-263F884E5778}" type="parTrans" cxnId="{4AD37BEA-5FD1-044E-8436-D2524588657B}">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579FCB5B-F953-FC49-B1DB-15994D462CE0}" type="sibTrans" cxnId="{4AD37BEA-5FD1-044E-8436-D2524588657B}">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07A5AB36-0A2F-094B-B61F-19CB66B12404}">
      <dgm:prSet phldrT="[Text]" custT="1"/>
      <dgm:spPr/>
      <dgm:t>
        <a:bodyPr/>
        <a:lstStyle/>
        <a:p>
          <a:pPr>
            <a:lnSpc>
              <a:spcPct val="80000"/>
            </a:lnSpc>
            <a:spcBef>
              <a:spcPts val="0"/>
            </a:spcBef>
            <a:spcAft>
              <a:spcPts val="0"/>
            </a:spcAft>
          </a:pPr>
          <a:endParaRPr lang="en-US" sz="2400" b="0" i="0" spc="0" baseline="0" dirty="0">
            <a:latin typeface="Avenir Light" panose="020B0402020203020204" pitchFamily="34" charset="77"/>
          </a:endParaRPr>
        </a:p>
      </dgm:t>
    </dgm:pt>
    <dgm:pt modelId="{7A6341C0-D1F5-3F4A-86FC-968DC73BD10D}" type="parTrans" cxnId="{F5C058E2-4C3E-C341-9FB0-865F37B65B3F}">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72E29770-C4AD-BF4E-B424-77981674C6F2}" type="sibTrans" cxnId="{F5C058E2-4C3E-C341-9FB0-865F37B65B3F}">
      <dgm:prSet/>
      <dgm:spPr/>
      <dgm:t>
        <a:bodyPr/>
        <a:lstStyle/>
        <a:p>
          <a:pPr>
            <a:lnSpc>
              <a:spcPct val="80000"/>
            </a:lnSpc>
            <a:spcBef>
              <a:spcPts val="0"/>
            </a:spcBef>
            <a:spcAft>
              <a:spcPts val="0"/>
            </a:spcAft>
          </a:pPr>
          <a:endParaRPr lang="en-US" sz="1600" b="0" i="0">
            <a:latin typeface="Avenir Light" panose="020B0402020203020204" pitchFamily="34" charset="77"/>
          </a:endParaRPr>
        </a:p>
      </dgm:t>
    </dgm:pt>
    <dgm:pt modelId="{07A67EE0-3B9E-E64D-88CC-521C4D9A40C1}" type="pres">
      <dgm:prSet presAssocID="{1985EF0C-253C-CF46-BD87-E3B3A259A92B}" presName="Name0" presStyleCnt="0">
        <dgm:presLayoutVars>
          <dgm:dir/>
          <dgm:animLvl val="lvl"/>
          <dgm:resizeHandles val="exact"/>
        </dgm:presLayoutVars>
      </dgm:prSet>
      <dgm:spPr/>
    </dgm:pt>
    <dgm:pt modelId="{6D592CE4-4181-5848-857F-27C38923B8F0}" type="pres">
      <dgm:prSet presAssocID="{A8EB9BED-B66B-F143-95B1-F4842DEB60C2}" presName="composite" presStyleCnt="0"/>
      <dgm:spPr/>
    </dgm:pt>
    <dgm:pt modelId="{94DB0137-15CD-6547-A582-1E72B7CD3C5B}" type="pres">
      <dgm:prSet presAssocID="{A8EB9BED-B66B-F143-95B1-F4842DEB60C2}" presName="parTx" presStyleLbl="alignNode1" presStyleIdx="0" presStyleCnt="2">
        <dgm:presLayoutVars>
          <dgm:chMax val="0"/>
          <dgm:chPref val="0"/>
          <dgm:bulletEnabled val="1"/>
        </dgm:presLayoutVars>
      </dgm:prSet>
      <dgm:spPr/>
    </dgm:pt>
    <dgm:pt modelId="{430C3E3D-7F17-EA4A-B249-9E58A3EC9D5C}" type="pres">
      <dgm:prSet presAssocID="{A8EB9BED-B66B-F143-95B1-F4842DEB60C2}" presName="desTx" presStyleLbl="alignAccFollowNode1" presStyleIdx="0" presStyleCnt="2">
        <dgm:presLayoutVars>
          <dgm:bulletEnabled val="1"/>
        </dgm:presLayoutVars>
      </dgm:prSet>
      <dgm:spPr/>
    </dgm:pt>
    <dgm:pt modelId="{B98352F4-EF6B-BA40-961B-F6DC5DBB9C31}" type="pres">
      <dgm:prSet presAssocID="{FCA8D11D-79D9-7748-89D9-54F801B39A4A}" presName="space" presStyleCnt="0"/>
      <dgm:spPr/>
    </dgm:pt>
    <dgm:pt modelId="{87DE638D-F375-494E-A86B-04C1C1F4FEC3}" type="pres">
      <dgm:prSet presAssocID="{41EB5D74-46A2-1B4A-987D-6A97BBACA71E}" presName="composite" presStyleCnt="0"/>
      <dgm:spPr/>
    </dgm:pt>
    <dgm:pt modelId="{FC2DC23B-7E02-8348-86A5-58A8D93C65EB}" type="pres">
      <dgm:prSet presAssocID="{41EB5D74-46A2-1B4A-987D-6A97BBACA71E}" presName="parTx" presStyleLbl="alignNode1" presStyleIdx="1" presStyleCnt="2">
        <dgm:presLayoutVars>
          <dgm:chMax val="0"/>
          <dgm:chPref val="0"/>
          <dgm:bulletEnabled val="1"/>
        </dgm:presLayoutVars>
      </dgm:prSet>
      <dgm:spPr/>
    </dgm:pt>
    <dgm:pt modelId="{D319B0D9-8A67-4E44-B188-67F5728F1A69}" type="pres">
      <dgm:prSet presAssocID="{41EB5D74-46A2-1B4A-987D-6A97BBACA71E}" presName="desTx" presStyleLbl="alignAccFollowNode1" presStyleIdx="1" presStyleCnt="2">
        <dgm:presLayoutVars>
          <dgm:bulletEnabled val="1"/>
        </dgm:presLayoutVars>
      </dgm:prSet>
      <dgm:spPr/>
    </dgm:pt>
  </dgm:ptLst>
  <dgm:cxnLst>
    <dgm:cxn modelId="{080AB20B-574C-7948-8DA6-668760FEFC92}" type="presOf" srcId="{07A5AB36-0A2F-094B-B61F-19CB66B12404}" destId="{D319B0D9-8A67-4E44-B188-67F5728F1A69}" srcOrd="0" destOrd="0" presId="urn:microsoft.com/office/officeart/2005/8/layout/hList1"/>
    <dgm:cxn modelId="{85A3E83F-5814-1641-A9D5-17F07809FE6A}" type="presOf" srcId="{8B45593F-0234-A742-BBB2-2973DB608F07}" destId="{430C3E3D-7F17-EA4A-B249-9E58A3EC9D5C}" srcOrd="0" destOrd="0" presId="urn:microsoft.com/office/officeart/2005/8/layout/hList1"/>
    <dgm:cxn modelId="{3151F444-6146-8F46-BDA2-460C6BB7387C}" type="presOf" srcId="{41EB5D74-46A2-1B4A-987D-6A97BBACA71E}" destId="{FC2DC23B-7E02-8348-86A5-58A8D93C65EB}" srcOrd="0" destOrd="0" presId="urn:microsoft.com/office/officeart/2005/8/layout/hList1"/>
    <dgm:cxn modelId="{9443864D-6321-8B45-94BA-1D951DFCB5CF}" srcId="{1985EF0C-253C-CF46-BD87-E3B3A259A92B}" destId="{A8EB9BED-B66B-F143-95B1-F4842DEB60C2}" srcOrd="0" destOrd="0" parTransId="{F92F6D6A-CEA1-DA4C-9B13-661266EF11FE}" sibTransId="{FCA8D11D-79D9-7748-89D9-54F801B39A4A}"/>
    <dgm:cxn modelId="{52E295B2-8540-6F4F-99CD-B0B4AE181805}" type="presOf" srcId="{1985EF0C-253C-CF46-BD87-E3B3A259A92B}" destId="{07A67EE0-3B9E-E64D-88CC-521C4D9A40C1}" srcOrd="0" destOrd="0" presId="urn:microsoft.com/office/officeart/2005/8/layout/hList1"/>
    <dgm:cxn modelId="{C1E705BD-FB3B-AC40-941C-E800D4FCF199}" srcId="{A8EB9BED-B66B-F143-95B1-F4842DEB60C2}" destId="{8B45593F-0234-A742-BBB2-2973DB608F07}" srcOrd="0" destOrd="0" parTransId="{6D8C2376-1F60-8E48-9B78-5BA4ABA8B6F2}" sibTransId="{2BE93EC1-F78B-FE40-89A0-DFD5A7FDB151}"/>
    <dgm:cxn modelId="{FFD940CC-6A80-6249-8D27-4DDD8CFC6B00}" type="presOf" srcId="{A8EB9BED-B66B-F143-95B1-F4842DEB60C2}" destId="{94DB0137-15CD-6547-A582-1E72B7CD3C5B}" srcOrd="0" destOrd="0" presId="urn:microsoft.com/office/officeart/2005/8/layout/hList1"/>
    <dgm:cxn modelId="{F5C058E2-4C3E-C341-9FB0-865F37B65B3F}" srcId="{41EB5D74-46A2-1B4A-987D-6A97BBACA71E}" destId="{07A5AB36-0A2F-094B-B61F-19CB66B12404}" srcOrd="0" destOrd="0" parTransId="{7A6341C0-D1F5-3F4A-86FC-968DC73BD10D}" sibTransId="{72E29770-C4AD-BF4E-B424-77981674C6F2}"/>
    <dgm:cxn modelId="{4AD37BEA-5FD1-044E-8436-D2524588657B}" srcId="{1985EF0C-253C-CF46-BD87-E3B3A259A92B}" destId="{41EB5D74-46A2-1B4A-987D-6A97BBACA71E}" srcOrd="1" destOrd="0" parTransId="{00F754BB-A4F4-6D40-8576-263F884E5778}" sibTransId="{579FCB5B-F953-FC49-B1DB-15994D462CE0}"/>
    <dgm:cxn modelId="{57067DDF-8381-0249-A73C-E6F3A7D96677}" type="presParOf" srcId="{07A67EE0-3B9E-E64D-88CC-521C4D9A40C1}" destId="{6D592CE4-4181-5848-857F-27C38923B8F0}" srcOrd="0" destOrd="0" presId="urn:microsoft.com/office/officeart/2005/8/layout/hList1"/>
    <dgm:cxn modelId="{5F710935-7B65-244E-9D36-2D25E68024F5}" type="presParOf" srcId="{6D592CE4-4181-5848-857F-27C38923B8F0}" destId="{94DB0137-15CD-6547-A582-1E72B7CD3C5B}" srcOrd="0" destOrd="0" presId="urn:microsoft.com/office/officeart/2005/8/layout/hList1"/>
    <dgm:cxn modelId="{C77596BF-A79C-CF49-8676-FA124E3E54D4}" type="presParOf" srcId="{6D592CE4-4181-5848-857F-27C38923B8F0}" destId="{430C3E3D-7F17-EA4A-B249-9E58A3EC9D5C}" srcOrd="1" destOrd="0" presId="urn:microsoft.com/office/officeart/2005/8/layout/hList1"/>
    <dgm:cxn modelId="{824F8BE7-29BB-9040-9646-DD1534EC6E69}" type="presParOf" srcId="{07A67EE0-3B9E-E64D-88CC-521C4D9A40C1}" destId="{B98352F4-EF6B-BA40-961B-F6DC5DBB9C31}" srcOrd="1" destOrd="0" presId="urn:microsoft.com/office/officeart/2005/8/layout/hList1"/>
    <dgm:cxn modelId="{00A86526-6581-6D49-9C73-67BD61C90357}" type="presParOf" srcId="{07A67EE0-3B9E-E64D-88CC-521C4D9A40C1}" destId="{87DE638D-F375-494E-A86B-04C1C1F4FEC3}" srcOrd="2" destOrd="0" presId="urn:microsoft.com/office/officeart/2005/8/layout/hList1"/>
    <dgm:cxn modelId="{51DDB6E3-E56F-4D4F-9114-D2F1E680E5B9}" type="presParOf" srcId="{87DE638D-F375-494E-A86B-04C1C1F4FEC3}" destId="{FC2DC23B-7E02-8348-86A5-58A8D93C65EB}" srcOrd="0" destOrd="0" presId="urn:microsoft.com/office/officeart/2005/8/layout/hList1"/>
    <dgm:cxn modelId="{751D0E74-2ECB-754D-A684-6D70EC05ABEF}" type="presParOf" srcId="{87DE638D-F375-494E-A86B-04C1C1F4FEC3}" destId="{D319B0D9-8A67-4E44-B188-67F5728F1A69}"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dgm:t>
        <a:bodyPr/>
        <a:lstStyle/>
        <a:p>
          <a:r>
            <a:rPr lang="en-US" sz="1300" b="0" i="0">
              <a:effectLst/>
              <a:latin typeface="Avenir Light" panose="020B0402020203020204" pitchFamily="34" charset="77"/>
            </a:rPr>
            <a:t>Servers, Computing Devices of Users</a:t>
          </a:r>
          <a:endParaRPr lang="en-US" sz="1300" b="0" i="0" dirty="0">
            <a:effectLst/>
            <a:latin typeface="Avenir Light" panose="020B0402020203020204" pitchFamily="34" charset="77"/>
          </a:endParaRP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dgm:t>
        <a:bodyPr/>
        <a:lstStyle/>
        <a:p>
          <a:r>
            <a:rPr lang="en-US" sz="1300" b="0" i="0">
              <a:effectLst/>
              <a:latin typeface="Avenir Light" panose="020B0402020203020204" pitchFamily="34" charset="77"/>
            </a:rPr>
            <a:t>Data to be managed</a:t>
          </a:r>
          <a:endParaRPr lang="en-US" sz="1300" b="0" i="0" dirty="0">
            <a:effectLst/>
            <a:latin typeface="Avenir Light" panose="020B0402020203020204" pitchFamily="34" charset="77"/>
          </a:endParaRP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dgm:t>
        <a:bodyPr/>
        <a:lstStyle/>
        <a:p>
          <a:r>
            <a:rPr lang="en-US" sz="1300" b="0" i="0">
              <a:effectLst/>
              <a:latin typeface="Avenir Light" panose="020B0402020203020204" pitchFamily="34" charset="77"/>
            </a:rPr>
            <a:t>Applications that will be developed</a:t>
          </a:r>
          <a:endParaRPr lang="en-US" sz="1300" b="0" i="0" dirty="0">
            <a:effectLst/>
            <a:latin typeface="Avenir Light" panose="020B0402020203020204" pitchFamily="34" charset="77"/>
          </a:endParaRP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dgm:t>
        <a:bodyPr/>
        <a:lstStyle/>
        <a:p>
          <a:r>
            <a:rPr lang="en-US" sz="1300" b="0" i="0">
              <a:effectLst/>
              <a:latin typeface="Avenir Light" panose="020B0402020203020204" pitchFamily="34" charset="77"/>
            </a:rPr>
            <a:t>The different clients of the database system</a:t>
          </a:r>
          <a:endParaRPr lang="en-US" sz="1300" b="0" i="0" dirty="0">
            <a:effectLst/>
            <a:latin typeface="Avenir Light" panose="020B0402020203020204" pitchFamily="34" charset="77"/>
          </a:endParaRP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dgm:t>
        <a:bodyPr/>
        <a:lstStyle/>
        <a:p>
          <a:r>
            <a:rPr lang="en-US" sz="1300" b="0" i="0">
              <a:effectLst/>
              <a:latin typeface="Avenir Light" panose="020B0402020203020204" pitchFamily="34" charset="77"/>
            </a:rPr>
            <a:t>Set of tasks, functions, processes of clients that will affect data management</a:t>
          </a:r>
          <a:endParaRPr lang="en-US" sz="1300" b="0" i="0" dirty="0">
            <a:effectLst/>
            <a:latin typeface="Avenir Light" panose="020B0402020203020204" pitchFamily="34" charset="77"/>
          </a:endParaRP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dgm:t>
        <a:bodyPr/>
        <a:lstStyle/>
        <a:p>
          <a:r>
            <a:rPr lang="en-US" sz="1300" b="0" i="0">
              <a:effectLst/>
              <a:latin typeface="Avenir Light" panose="020B0402020203020204" pitchFamily="34" charset="77"/>
            </a:rPr>
            <a:t>Servers, Computing Devices of Users</a:t>
          </a:r>
          <a:endParaRPr lang="en-US" sz="1300" b="0" i="0" dirty="0">
            <a:effectLst/>
            <a:latin typeface="Avenir Light" panose="020B0402020203020204" pitchFamily="34" charset="77"/>
          </a:endParaRP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dgm:t>
        <a:bodyPr/>
        <a:lstStyle/>
        <a:p>
          <a:r>
            <a:rPr lang="en-US" sz="1300" b="0" i="0">
              <a:effectLst/>
              <a:latin typeface="Avenir Light" panose="020B0402020203020204" pitchFamily="34" charset="77"/>
            </a:rPr>
            <a:t>Data to be managed</a:t>
          </a:r>
          <a:endParaRPr lang="en-US" sz="1300" b="0" i="0" dirty="0">
            <a:effectLst/>
            <a:latin typeface="Avenir Light" panose="020B0402020203020204" pitchFamily="34" charset="77"/>
          </a:endParaRP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dgm:t>
        <a:bodyPr/>
        <a:lstStyle/>
        <a:p>
          <a:r>
            <a:rPr lang="en-US" sz="1300" b="0" i="0">
              <a:effectLst/>
              <a:latin typeface="Avenir Light" panose="020B0402020203020204" pitchFamily="34" charset="77"/>
            </a:rPr>
            <a:t>Applications that will be developed</a:t>
          </a:r>
          <a:endParaRPr lang="en-US" sz="1300" b="0" i="0" dirty="0">
            <a:effectLst/>
            <a:latin typeface="Avenir Light" panose="020B0402020203020204" pitchFamily="34" charset="77"/>
          </a:endParaRP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dgm:t>
        <a:bodyPr/>
        <a:lstStyle/>
        <a:p>
          <a:r>
            <a:rPr lang="en-US" sz="1300" b="0" i="0">
              <a:effectLst/>
              <a:latin typeface="Avenir Light" panose="020B0402020203020204" pitchFamily="34" charset="77"/>
            </a:rPr>
            <a:t>The different clients of the database system</a:t>
          </a:r>
          <a:endParaRPr lang="en-US" sz="1300" b="0" i="0" dirty="0">
            <a:effectLst/>
            <a:latin typeface="Avenir Light" panose="020B0402020203020204" pitchFamily="34" charset="77"/>
          </a:endParaRP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dgm:t>
        <a:bodyPr/>
        <a:lstStyle/>
        <a:p>
          <a:r>
            <a:rPr lang="en-US" sz="1300" b="0" i="0">
              <a:effectLst/>
              <a:latin typeface="Avenir Light" panose="020B0402020203020204" pitchFamily="34" charset="77"/>
            </a:rPr>
            <a:t>Set of tasks, functions, processes of clients that will affect data management</a:t>
          </a:r>
          <a:endParaRPr lang="en-US" sz="1300" b="0" i="0" dirty="0">
            <a:effectLst/>
            <a:latin typeface="Avenir Light" panose="020B0402020203020204" pitchFamily="34" charset="77"/>
          </a:endParaRP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dgm:t>
        <a:bodyPr/>
        <a:lstStyle/>
        <a:p>
          <a:r>
            <a:rPr lang="en-US" sz="1300" b="0" i="0">
              <a:effectLst/>
              <a:latin typeface="Avenir Light" panose="020B0402020203020204" pitchFamily="34" charset="77"/>
            </a:rPr>
            <a:t>Servers, Computing Devices of Users</a:t>
          </a:r>
          <a:endParaRPr lang="en-US" sz="1300" b="0" i="0" dirty="0">
            <a:effectLst/>
            <a:latin typeface="Avenir Light" panose="020B0402020203020204" pitchFamily="34" charset="77"/>
          </a:endParaRP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dgm:t>
        <a:bodyPr/>
        <a:lstStyle/>
        <a:p>
          <a:r>
            <a:rPr lang="en-US" sz="1300" b="0" i="0">
              <a:effectLst/>
              <a:latin typeface="Avenir Light" panose="020B0402020203020204" pitchFamily="34" charset="77"/>
            </a:rPr>
            <a:t>Data to be managed</a:t>
          </a:r>
          <a:endParaRPr lang="en-US" sz="1300" b="0" i="0" dirty="0">
            <a:effectLst/>
            <a:latin typeface="Avenir Light" panose="020B0402020203020204" pitchFamily="34" charset="77"/>
          </a:endParaRP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dgm:t>
        <a:bodyPr/>
        <a:lstStyle/>
        <a:p>
          <a:r>
            <a:rPr lang="en-US" sz="1300" b="0" i="0">
              <a:effectLst/>
              <a:latin typeface="Avenir Light" panose="020B0402020203020204" pitchFamily="34" charset="77"/>
            </a:rPr>
            <a:t>Applications that will be developed</a:t>
          </a:r>
          <a:endParaRPr lang="en-US" sz="1300" b="0" i="0" dirty="0">
            <a:effectLst/>
            <a:latin typeface="Avenir Light" panose="020B0402020203020204" pitchFamily="34" charset="77"/>
          </a:endParaRP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dgm:t>
        <a:bodyPr/>
        <a:lstStyle/>
        <a:p>
          <a:r>
            <a:rPr lang="en-US" sz="1300" b="0" i="0">
              <a:effectLst/>
              <a:latin typeface="Avenir Light" panose="020B0402020203020204" pitchFamily="34" charset="77"/>
            </a:rPr>
            <a:t>The different clients of the database system</a:t>
          </a:r>
          <a:endParaRPr lang="en-US" sz="1300" b="0" i="0" dirty="0">
            <a:effectLst/>
            <a:latin typeface="Avenir Light" panose="020B0402020203020204" pitchFamily="34" charset="77"/>
          </a:endParaRP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dgm:t>
        <a:bodyPr/>
        <a:lstStyle/>
        <a:p>
          <a:r>
            <a:rPr lang="en-US" sz="1300" b="0" i="0">
              <a:effectLst/>
              <a:latin typeface="Avenir Light" panose="020B0402020203020204" pitchFamily="34" charset="77"/>
            </a:rPr>
            <a:t>Set of tasks, functions, processes of clients that will affect data management</a:t>
          </a:r>
          <a:endParaRPr lang="en-US" sz="1300" b="0" i="0" dirty="0">
            <a:effectLst/>
            <a:latin typeface="Avenir Light" panose="020B0402020203020204" pitchFamily="34" charset="77"/>
          </a:endParaRP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dgm:t>
        <a:bodyPr/>
        <a:lstStyle/>
        <a:p>
          <a:r>
            <a:rPr lang="en-US" sz="1300" b="0" i="0">
              <a:effectLst/>
              <a:latin typeface="Avenir Light" panose="020B0402020203020204" pitchFamily="34" charset="77"/>
            </a:rPr>
            <a:t>Servers, Computing Devices of Users</a:t>
          </a:r>
          <a:endParaRPr lang="en-US" sz="1300" b="0" i="0" dirty="0">
            <a:effectLst/>
            <a:latin typeface="Avenir Light" panose="020B0402020203020204" pitchFamily="34" charset="77"/>
          </a:endParaRP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dgm:t>
        <a:bodyPr/>
        <a:lstStyle/>
        <a:p>
          <a:r>
            <a:rPr lang="en-US" sz="1300" b="0" i="0">
              <a:effectLst/>
              <a:latin typeface="Avenir Light" panose="020B0402020203020204" pitchFamily="34" charset="77"/>
            </a:rPr>
            <a:t>Data to be managed</a:t>
          </a:r>
          <a:endParaRPr lang="en-US" sz="1300" b="0" i="0" dirty="0">
            <a:effectLst/>
            <a:latin typeface="Avenir Light" panose="020B0402020203020204" pitchFamily="34" charset="77"/>
          </a:endParaRP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dgm:t>
        <a:bodyPr/>
        <a:lstStyle/>
        <a:p>
          <a:r>
            <a:rPr lang="en-US" sz="1300" b="0" i="0">
              <a:effectLst/>
              <a:latin typeface="Avenir Light" panose="020B0402020203020204" pitchFamily="34" charset="77"/>
            </a:rPr>
            <a:t>Applications that will be developed</a:t>
          </a:r>
          <a:endParaRPr lang="en-US" sz="1300" b="0" i="0" dirty="0">
            <a:effectLst/>
            <a:latin typeface="Avenir Light" panose="020B0402020203020204" pitchFamily="34" charset="77"/>
          </a:endParaRP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dgm:t>
        <a:bodyPr/>
        <a:lstStyle/>
        <a:p>
          <a:r>
            <a:rPr lang="en-US" sz="1300" b="0" i="0">
              <a:effectLst/>
              <a:latin typeface="Avenir Light" panose="020B0402020203020204" pitchFamily="34" charset="77"/>
            </a:rPr>
            <a:t>The different clients of the database system</a:t>
          </a:r>
          <a:endParaRPr lang="en-US" sz="1300" b="0" i="0" dirty="0">
            <a:effectLst/>
            <a:latin typeface="Avenir Light" panose="020B0402020203020204" pitchFamily="34" charset="77"/>
          </a:endParaRP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dgm:t>
        <a:bodyPr/>
        <a:lstStyle/>
        <a:p>
          <a:r>
            <a:rPr lang="en-US" sz="1300" b="0" i="0">
              <a:effectLst/>
              <a:latin typeface="Avenir Light" panose="020B0402020203020204" pitchFamily="34" charset="77"/>
            </a:rPr>
            <a:t>Set of tasks, functions, processes of clients that will affect data management</a:t>
          </a:r>
          <a:endParaRPr lang="en-US" sz="1300" b="0" i="0" dirty="0">
            <a:effectLst/>
            <a:latin typeface="Avenir Light" panose="020B0402020203020204" pitchFamily="34" charset="77"/>
          </a:endParaRP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dgm:t>
        <a:bodyPr/>
        <a:lstStyle/>
        <a:p>
          <a:r>
            <a:rPr lang="en-US" sz="1300" b="0" i="0">
              <a:effectLst/>
              <a:latin typeface="Avenir Light" panose="020B0402020203020204" pitchFamily="34" charset="77"/>
            </a:rPr>
            <a:t>Servers, Computing Devices of Users</a:t>
          </a:r>
          <a:endParaRPr lang="en-US" sz="1300" b="0" i="0" dirty="0">
            <a:effectLst/>
            <a:latin typeface="Avenir Light" panose="020B0402020203020204" pitchFamily="34" charset="77"/>
          </a:endParaRP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dgm:t>
        <a:bodyPr/>
        <a:lstStyle/>
        <a:p>
          <a:r>
            <a:rPr lang="en-US" sz="1300" b="0" i="0">
              <a:effectLst/>
              <a:latin typeface="Avenir Light" panose="020B0402020203020204" pitchFamily="34" charset="77"/>
            </a:rPr>
            <a:t>Data to be managed</a:t>
          </a:r>
          <a:endParaRPr lang="en-US" sz="1300" b="0" i="0" dirty="0">
            <a:effectLst/>
            <a:latin typeface="Avenir Light" panose="020B0402020203020204" pitchFamily="34" charset="77"/>
          </a:endParaRP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dgm:t>
        <a:bodyPr/>
        <a:lstStyle/>
        <a:p>
          <a:r>
            <a:rPr lang="en-US" sz="1300" b="0" i="0">
              <a:effectLst/>
              <a:latin typeface="Avenir Light" panose="020B0402020203020204" pitchFamily="34" charset="77"/>
            </a:rPr>
            <a:t>Applications that will be developed</a:t>
          </a:r>
          <a:endParaRPr lang="en-US" sz="1300" b="0" i="0" dirty="0">
            <a:effectLst/>
            <a:latin typeface="Avenir Light" panose="020B0402020203020204" pitchFamily="34" charset="77"/>
          </a:endParaRP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dgm:t>
        <a:bodyPr/>
        <a:lstStyle/>
        <a:p>
          <a:r>
            <a:rPr lang="en-US" sz="1300" b="0" i="0">
              <a:effectLst/>
              <a:latin typeface="Avenir Light" panose="020B0402020203020204" pitchFamily="34" charset="77"/>
            </a:rPr>
            <a:t>The different clients of the database system</a:t>
          </a:r>
          <a:endParaRPr lang="en-US" sz="1300" b="0" i="0" dirty="0">
            <a:effectLst/>
            <a:latin typeface="Avenir Light" panose="020B0402020203020204" pitchFamily="34" charset="77"/>
          </a:endParaRP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dgm:t>
        <a:bodyPr/>
        <a:lstStyle/>
        <a:p>
          <a:r>
            <a:rPr lang="en-US" sz="1300" b="0" i="0">
              <a:effectLst/>
              <a:latin typeface="Avenir Light" panose="020B0402020203020204" pitchFamily="34" charset="77"/>
            </a:rPr>
            <a:t>Set of tasks, functions, processes of clients that will affect data management</a:t>
          </a:r>
          <a:endParaRPr lang="en-US" sz="1300" b="0" i="0" dirty="0">
            <a:effectLst/>
            <a:latin typeface="Avenir Light" panose="020B0402020203020204" pitchFamily="34" charset="77"/>
          </a:endParaRP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691AE7-CC82-C34B-A755-C36BDE0AAA00}"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CE1F7341-A6F8-2545-A406-1C991500EE9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Hardware</a:t>
          </a:r>
        </a:p>
      </dgm:t>
    </dgm:pt>
    <dgm:pt modelId="{C8E75599-89F6-D348-92E3-1BB436984DA3}" type="parTrans" cxnId="{A31FFE24-A8E2-0345-AF77-EB257FAD8C63}">
      <dgm:prSet/>
      <dgm:spPr/>
      <dgm:t>
        <a:bodyPr/>
        <a:lstStyle/>
        <a:p>
          <a:endParaRPr lang="en-US" sz="1600" b="0" i="0">
            <a:latin typeface="Avenir Light" panose="020B0402020203020204" pitchFamily="34" charset="77"/>
          </a:endParaRPr>
        </a:p>
      </dgm:t>
    </dgm:pt>
    <dgm:pt modelId="{CCD0ECA6-232F-DA4F-A523-64F361336A31}" type="sibTrans" cxnId="{A31FFE24-A8E2-0345-AF77-EB257FAD8C63}">
      <dgm:prSet/>
      <dgm:spPr/>
      <dgm:t>
        <a:bodyPr/>
        <a:lstStyle/>
        <a:p>
          <a:endParaRPr lang="en-US" sz="1600" b="0" i="0">
            <a:latin typeface="Avenir Light" panose="020B0402020203020204" pitchFamily="34" charset="77"/>
          </a:endParaRPr>
        </a:p>
      </dgm:t>
    </dgm:pt>
    <dgm:pt modelId="{1558B16D-0CA8-6341-9FA2-0FBA557F59AF}">
      <dgm:prSet phldrT="[Tex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Physical Devices that will be involved in Data Management</a:t>
          </a:r>
          <a:endParaRPr lang="en-US" sz="1300" b="0" i="0" dirty="0">
            <a:effectLst/>
            <a:latin typeface="Avenir Light" panose="020B0402020203020204" pitchFamily="34" charset="77"/>
          </a:endParaRPr>
        </a:p>
      </dgm:t>
    </dgm:pt>
    <dgm:pt modelId="{47C11447-9775-7B4A-97CC-7E20A185DC2B}" type="parTrans" cxnId="{FE5C58F7-B57E-314D-A310-88A82CE03053}">
      <dgm:prSet/>
      <dgm:spPr/>
      <dgm:t>
        <a:bodyPr/>
        <a:lstStyle/>
        <a:p>
          <a:endParaRPr lang="en-US" sz="1600" b="0" i="0">
            <a:latin typeface="Avenir Light" panose="020B0402020203020204" pitchFamily="34" charset="77"/>
          </a:endParaRPr>
        </a:p>
      </dgm:t>
    </dgm:pt>
    <dgm:pt modelId="{9AF43CFB-17BE-F146-91E2-E92151A06EF5}" type="sibTrans" cxnId="{FE5C58F7-B57E-314D-A310-88A82CE03053}">
      <dgm:prSet/>
      <dgm:spPr/>
      <dgm:t>
        <a:bodyPr/>
        <a:lstStyle/>
        <a:p>
          <a:endParaRPr lang="en-US" sz="1600" b="0" i="0">
            <a:latin typeface="Avenir Light" panose="020B0402020203020204" pitchFamily="34" charset="77"/>
          </a:endParaRPr>
        </a:p>
      </dgm:t>
    </dgm:pt>
    <dgm:pt modelId="{1584B6F3-F967-5545-90D8-CAA58C603DDD}">
      <dgm:prSet phldrT="[Text]" custT="1"/>
      <dgm:spPr>
        <a:solidFill>
          <a:schemeClr val="accent2">
            <a:tint val="40000"/>
            <a:hueOff val="407442"/>
            <a:satOff val="-1178"/>
            <a:lumOff val="-25"/>
            <a:alpha val="70000"/>
          </a:schemeClr>
        </a:solidFill>
      </dgm:spPr>
      <dgm:t>
        <a:bodyPr/>
        <a:lstStyle/>
        <a:p>
          <a:r>
            <a:rPr lang="en-US" sz="1300" b="0" i="0" dirty="0">
              <a:effectLst/>
              <a:latin typeface="Avenir Light" panose="020B0402020203020204" pitchFamily="34" charset="77"/>
            </a:rPr>
            <a:t>Servers, Computing Devices of Users</a:t>
          </a:r>
        </a:p>
      </dgm:t>
    </dgm:pt>
    <dgm:pt modelId="{1D587BCC-CE73-2246-8C02-2F6F04160109}" type="parTrans" cxnId="{43558987-3F12-2C42-ACCF-450BAB287EE7}">
      <dgm:prSet/>
      <dgm:spPr/>
      <dgm:t>
        <a:bodyPr/>
        <a:lstStyle/>
        <a:p>
          <a:endParaRPr lang="en-US" sz="1600" b="0" i="0">
            <a:latin typeface="Avenir Light" panose="020B0402020203020204" pitchFamily="34" charset="77"/>
          </a:endParaRPr>
        </a:p>
      </dgm:t>
    </dgm:pt>
    <dgm:pt modelId="{3242B184-6A26-E34A-AD9F-D484DC484110}" type="sibTrans" cxnId="{43558987-3F12-2C42-ACCF-450BAB287EE7}">
      <dgm:prSet/>
      <dgm:spPr/>
      <dgm:t>
        <a:bodyPr/>
        <a:lstStyle/>
        <a:p>
          <a:endParaRPr lang="en-US" sz="1600" b="0" i="0">
            <a:latin typeface="Avenir Light" panose="020B0402020203020204" pitchFamily="34" charset="77"/>
          </a:endParaRPr>
        </a:p>
      </dgm:t>
    </dgm:pt>
    <dgm:pt modelId="{DEBC71DF-496E-084D-B309-43F3D563E7A5}">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Software</a:t>
          </a:r>
        </a:p>
      </dgm:t>
    </dgm:pt>
    <dgm:pt modelId="{38B5BF69-5BE2-4A44-AD8C-DEC1FFB44970}" type="parTrans" cxnId="{CC95CA66-E044-4F49-A534-F14A56354370}">
      <dgm:prSet/>
      <dgm:spPr/>
      <dgm:t>
        <a:bodyPr/>
        <a:lstStyle/>
        <a:p>
          <a:endParaRPr lang="en-US" sz="1600" b="0" i="0">
            <a:latin typeface="Avenir Light" panose="020B0402020203020204" pitchFamily="34" charset="77"/>
          </a:endParaRPr>
        </a:p>
      </dgm:t>
    </dgm:pt>
    <dgm:pt modelId="{BFB39888-3E87-C247-9828-5F109DA2626C}" type="sibTrans" cxnId="{CC95CA66-E044-4F49-A534-F14A56354370}">
      <dgm:prSet/>
      <dgm:spPr/>
      <dgm:t>
        <a:bodyPr/>
        <a:lstStyle/>
        <a:p>
          <a:endParaRPr lang="en-US" sz="1600" b="0" i="0">
            <a:latin typeface="Avenir Light" panose="020B0402020203020204" pitchFamily="34" charset="77"/>
          </a:endParaRPr>
        </a:p>
      </dgm:t>
    </dgm:pt>
    <dgm:pt modelId="{D1F4682E-2F0F-E847-ADD4-C5E77BCD2588}">
      <dgm:prSet phldrT="[Tex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Operating System the DBMS and Database will be working with</a:t>
          </a:r>
          <a:endParaRPr lang="en-US" sz="1300" b="0" i="0" dirty="0">
            <a:effectLst/>
            <a:latin typeface="Avenir Light" panose="020B0402020203020204" pitchFamily="34" charset="77"/>
          </a:endParaRPr>
        </a:p>
      </dgm:t>
    </dgm:pt>
    <dgm:pt modelId="{7417D57F-8FB8-8445-A5C4-8A8453335D27}" type="parTrans" cxnId="{955B918B-8998-974C-A581-19F4366DC60C}">
      <dgm:prSet/>
      <dgm:spPr/>
      <dgm:t>
        <a:bodyPr/>
        <a:lstStyle/>
        <a:p>
          <a:endParaRPr lang="en-US" sz="1600" b="0" i="0">
            <a:latin typeface="Avenir Light" panose="020B0402020203020204" pitchFamily="34" charset="77"/>
          </a:endParaRPr>
        </a:p>
      </dgm:t>
    </dgm:pt>
    <dgm:pt modelId="{EF9BB675-F084-F34D-A6A4-E30DE9C67C60}" type="sibTrans" cxnId="{955B918B-8998-974C-A581-19F4366DC60C}">
      <dgm:prSet/>
      <dgm:spPr/>
      <dgm:t>
        <a:bodyPr/>
        <a:lstStyle/>
        <a:p>
          <a:endParaRPr lang="en-US" sz="1600" b="0" i="0">
            <a:latin typeface="Avenir Light" panose="020B0402020203020204" pitchFamily="34" charset="77"/>
          </a:endParaRPr>
        </a:p>
      </dgm:t>
    </dgm:pt>
    <dgm:pt modelId="{7141B14A-CC92-1D45-9727-AEAF010C882D}">
      <dgm:prSet phldrT="[Tex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DBMS Software</a:t>
          </a:r>
          <a:endParaRPr lang="en-US" sz="1300" b="0" i="0" dirty="0">
            <a:effectLst/>
            <a:latin typeface="Avenir Light" panose="020B0402020203020204" pitchFamily="34" charset="77"/>
          </a:endParaRPr>
        </a:p>
      </dgm:t>
    </dgm:pt>
    <dgm:pt modelId="{261C9853-E0A2-4E44-BA84-8CCA1CDB4A81}" type="parTrans" cxnId="{AAFDBC70-D8A2-8142-8A33-2F606AF2A6B6}">
      <dgm:prSet/>
      <dgm:spPr/>
      <dgm:t>
        <a:bodyPr/>
        <a:lstStyle/>
        <a:p>
          <a:endParaRPr lang="en-US" sz="1600" b="0" i="0">
            <a:latin typeface="Avenir Light" panose="020B0402020203020204" pitchFamily="34" charset="77"/>
          </a:endParaRPr>
        </a:p>
      </dgm:t>
    </dgm:pt>
    <dgm:pt modelId="{DFF51F4D-6AF5-9441-BF78-707C947D1DD1}" type="sibTrans" cxnId="{AAFDBC70-D8A2-8142-8A33-2F606AF2A6B6}">
      <dgm:prSet/>
      <dgm:spPr/>
      <dgm:t>
        <a:bodyPr/>
        <a:lstStyle/>
        <a:p>
          <a:endParaRPr lang="en-US" sz="1600" b="0" i="0">
            <a:latin typeface="Avenir Light" panose="020B0402020203020204" pitchFamily="34" charset="77"/>
          </a:endParaRPr>
        </a:p>
      </dgm:t>
    </dgm:pt>
    <dgm:pt modelId="{7DEB326E-2E79-D84B-9F8B-C4AAC01FE504}">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Data</a:t>
          </a:r>
        </a:p>
      </dgm:t>
    </dgm:pt>
    <dgm:pt modelId="{059A690E-2180-5344-AFAC-BC4306F31E8A}" type="parTrans" cxnId="{F5456F8E-8B6D-C749-9287-00CFA26B149E}">
      <dgm:prSet/>
      <dgm:spPr/>
      <dgm:t>
        <a:bodyPr/>
        <a:lstStyle/>
        <a:p>
          <a:endParaRPr lang="en-US" sz="1600" b="0" i="0">
            <a:latin typeface="Avenir Light" panose="020B0402020203020204" pitchFamily="34" charset="77"/>
          </a:endParaRPr>
        </a:p>
      </dgm:t>
    </dgm:pt>
    <dgm:pt modelId="{50C7BE73-5B51-CE45-8DDC-EA41911DE7F3}" type="sibTrans" cxnId="{F5456F8E-8B6D-C749-9287-00CFA26B149E}">
      <dgm:prSet/>
      <dgm:spPr/>
      <dgm:t>
        <a:bodyPr/>
        <a:lstStyle/>
        <a:p>
          <a:endParaRPr lang="en-US" sz="1600" b="0" i="0">
            <a:latin typeface="Avenir Light" panose="020B0402020203020204" pitchFamily="34" charset="77"/>
          </a:endParaRPr>
        </a:p>
      </dgm:t>
    </dgm:pt>
    <dgm:pt modelId="{2E5C9B07-4EDB-474B-8CBB-1A088851A9A7}">
      <dgm:prSet phldrT="[Text]" custT="1"/>
      <dgm:spPr>
        <a:solidFill>
          <a:schemeClr val="accent2">
            <a:tint val="40000"/>
            <a:hueOff val="407442"/>
            <a:satOff val="-1178"/>
            <a:lumOff val="-25"/>
            <a:alpha val="70000"/>
          </a:schemeClr>
        </a:solidFill>
      </dgm:spPr>
      <dgm:t>
        <a:bodyPr/>
        <a:lstStyle/>
        <a:p>
          <a:r>
            <a:rPr lang="en-US" sz="1300" b="0" i="0" dirty="0">
              <a:solidFill>
                <a:schemeClr val="bg1"/>
              </a:solidFill>
              <a:effectLst/>
              <a:latin typeface="Avenir Light" panose="020B0402020203020204" pitchFamily="34" charset="77"/>
            </a:rPr>
            <a:t>Data to be managed</a:t>
          </a:r>
        </a:p>
      </dgm:t>
    </dgm:pt>
    <dgm:pt modelId="{7EBEB37D-C570-7C40-BE8A-C90F591816D5}" type="parTrans" cxnId="{D44967EE-3CA8-5949-8412-0577E6899136}">
      <dgm:prSet/>
      <dgm:spPr/>
      <dgm:t>
        <a:bodyPr/>
        <a:lstStyle/>
        <a:p>
          <a:endParaRPr lang="en-US" sz="1600" b="0" i="0">
            <a:latin typeface="Avenir Light" panose="020B0402020203020204" pitchFamily="34" charset="77"/>
          </a:endParaRPr>
        </a:p>
      </dgm:t>
    </dgm:pt>
    <dgm:pt modelId="{0DD3740C-DB62-C343-A23D-F5157344B74F}" type="sibTrans" cxnId="{D44967EE-3CA8-5949-8412-0577E6899136}">
      <dgm:prSet/>
      <dgm:spPr/>
      <dgm:t>
        <a:bodyPr/>
        <a:lstStyle/>
        <a:p>
          <a:endParaRPr lang="en-US" sz="1600" b="0" i="0">
            <a:latin typeface="Avenir Light" panose="020B0402020203020204" pitchFamily="34" charset="77"/>
          </a:endParaRPr>
        </a:p>
      </dgm:t>
    </dgm:pt>
    <dgm:pt modelId="{94031CF2-E422-2E4F-9665-450FDE0A35D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People</a:t>
          </a:r>
        </a:p>
      </dgm:t>
    </dgm:pt>
    <dgm:pt modelId="{1F113450-8D7A-5C4F-B258-1DB919678EC1}" type="parTrans" cxnId="{79ACA4AA-7EFA-1044-8514-0121543B2373}">
      <dgm:prSet/>
      <dgm:spPr/>
      <dgm:t>
        <a:bodyPr/>
        <a:lstStyle/>
        <a:p>
          <a:endParaRPr lang="en-US" sz="1600" b="0" i="0">
            <a:latin typeface="Avenir Light" panose="020B0402020203020204" pitchFamily="34" charset="77"/>
          </a:endParaRPr>
        </a:p>
      </dgm:t>
    </dgm:pt>
    <dgm:pt modelId="{F75FD667-384B-484D-96BD-02D66198416C}" type="sibTrans" cxnId="{79ACA4AA-7EFA-1044-8514-0121543B2373}">
      <dgm:prSet/>
      <dgm:spPr/>
      <dgm:t>
        <a:bodyPr/>
        <a:lstStyle/>
        <a:p>
          <a:endParaRPr lang="en-US" sz="1600" b="0" i="0">
            <a:latin typeface="Avenir Light" panose="020B0402020203020204" pitchFamily="34" charset="77"/>
          </a:endParaRPr>
        </a:p>
      </dgm:t>
    </dgm:pt>
    <dgm:pt modelId="{53201C93-8630-9446-925C-FB35A379AF62}">
      <dgm:prSet phldrT="[Text]" custT="1"/>
      <dgm:spPr/>
      <dgm:t>
        <a:bodyPr/>
        <a:lstStyle/>
        <a:p>
          <a:r>
            <a:rPr lang="en-US" sz="1800" b="1" i="0" dirty="0">
              <a:effectLst>
                <a:outerShdw blurRad="50800" dist="38100" dir="2700000" algn="tl" rotWithShape="0">
                  <a:prstClr val="black">
                    <a:alpha val="40000"/>
                  </a:prstClr>
                </a:outerShdw>
              </a:effectLst>
              <a:latin typeface="Avenir Light" panose="020B0402020203020204" pitchFamily="34" charset="77"/>
            </a:rPr>
            <a:t>Procedure</a:t>
          </a:r>
        </a:p>
      </dgm:t>
    </dgm:pt>
    <dgm:pt modelId="{5540B5CC-1156-6948-8C4F-D77362DC8A38}" type="parTrans" cxnId="{D4A4B504-711E-7A4B-B231-8D9A7A75C99C}">
      <dgm:prSet/>
      <dgm:spPr/>
      <dgm:t>
        <a:bodyPr/>
        <a:lstStyle/>
        <a:p>
          <a:endParaRPr lang="en-US" sz="1600" b="0" i="0">
            <a:latin typeface="Avenir Light" panose="020B0402020203020204" pitchFamily="34" charset="77"/>
          </a:endParaRPr>
        </a:p>
      </dgm:t>
    </dgm:pt>
    <dgm:pt modelId="{B4AC37B0-5E8B-A74B-A6A4-F1348AB2E735}" type="sibTrans" cxnId="{D4A4B504-711E-7A4B-B231-8D9A7A75C99C}">
      <dgm:prSet/>
      <dgm:spPr/>
      <dgm:t>
        <a:bodyPr/>
        <a:lstStyle/>
        <a:p>
          <a:endParaRPr lang="en-US" sz="1600" b="0" i="0">
            <a:latin typeface="Avenir Light" panose="020B0402020203020204" pitchFamily="34" charset="77"/>
          </a:endParaRPr>
        </a:p>
      </dgm:t>
    </dgm:pt>
    <dgm:pt modelId="{BC89021C-0190-BD49-8894-AB680A92C45A}">
      <dgm:prSet phldrT="[Text]" custT="1"/>
      <dgm:spPr>
        <a:solidFill>
          <a:schemeClr val="accent2">
            <a:tint val="40000"/>
            <a:hueOff val="407442"/>
            <a:satOff val="-1178"/>
            <a:lumOff val="-25"/>
            <a:alpha val="70000"/>
          </a:schemeClr>
        </a:solidFill>
      </dgm:spPr>
      <dgm:t>
        <a:bodyPr/>
        <a:lstStyle/>
        <a:p>
          <a:r>
            <a:rPr lang="en-US" sz="1300" b="0" i="0" dirty="0">
              <a:solidFill>
                <a:schemeClr val="bg1"/>
              </a:solidFill>
              <a:effectLst/>
              <a:latin typeface="Avenir Light" panose="020B0402020203020204" pitchFamily="34" charset="77"/>
            </a:rPr>
            <a:t>Applications that will be developed</a:t>
          </a:r>
        </a:p>
      </dgm:t>
    </dgm:pt>
    <dgm:pt modelId="{78A79115-A0AA-5244-ADA7-F445A5507AD2}" type="parTrans" cxnId="{91A45D52-FDF3-7E4C-8C41-8427501AEB47}">
      <dgm:prSet/>
      <dgm:spPr/>
      <dgm:t>
        <a:bodyPr/>
        <a:lstStyle/>
        <a:p>
          <a:endParaRPr lang="en-US"/>
        </a:p>
      </dgm:t>
    </dgm:pt>
    <dgm:pt modelId="{36440D2B-4CEF-9441-9A29-CB4B12CF2850}" type="sibTrans" cxnId="{91A45D52-FDF3-7E4C-8C41-8427501AEB47}">
      <dgm:prSet/>
      <dgm:spPr/>
      <dgm:t>
        <a:bodyPr/>
        <a:lstStyle/>
        <a:p>
          <a:endParaRPr lang="en-US"/>
        </a:p>
      </dgm:t>
    </dgm:pt>
    <dgm:pt modelId="{8C5F5776-3A01-EE46-A25C-3D00CF806E5F}">
      <dgm:prSet phldrT="[Tex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Software Tools that will be used by users</a:t>
          </a:r>
          <a:endParaRPr lang="en-US" sz="1300" b="0" i="0" dirty="0">
            <a:effectLst/>
            <a:latin typeface="Avenir Light" panose="020B0402020203020204" pitchFamily="34" charset="77"/>
          </a:endParaRPr>
        </a:p>
      </dgm:t>
    </dgm:pt>
    <dgm:pt modelId="{DCF48172-B3BD-1144-88CD-26BFA8EA2FDC}" type="parTrans" cxnId="{54CE91CC-2DB6-D940-9E60-23AE6F82DE18}">
      <dgm:prSet/>
      <dgm:spPr/>
      <dgm:t>
        <a:bodyPr/>
        <a:lstStyle/>
        <a:p>
          <a:endParaRPr lang="en-US"/>
        </a:p>
      </dgm:t>
    </dgm:pt>
    <dgm:pt modelId="{9DEEE0B9-D407-AE47-91A8-7CC11711EB5A}" type="sibTrans" cxnId="{54CE91CC-2DB6-D940-9E60-23AE6F82DE18}">
      <dgm:prSet/>
      <dgm:spPr/>
      <dgm:t>
        <a:bodyPr/>
        <a:lstStyle/>
        <a:p>
          <a:endParaRPr lang="en-US"/>
        </a:p>
      </dgm:t>
    </dgm:pt>
    <dgm:pt modelId="{A1ACC74F-81CA-1146-BA45-E62D3ACBBE70}">
      <dgm:prSet custT="1"/>
      <dgm:spPr>
        <a:solidFill>
          <a:schemeClr val="accent2">
            <a:tint val="40000"/>
            <a:hueOff val="407442"/>
            <a:satOff val="-1178"/>
            <a:lumOff val="-25"/>
            <a:alpha val="70000"/>
          </a:schemeClr>
        </a:solidFill>
      </dgm:spPr>
      <dgm:t>
        <a:bodyPr/>
        <a:lstStyle/>
        <a:p>
          <a:r>
            <a:rPr lang="en-US" sz="1300" b="0" i="0" dirty="0">
              <a:solidFill>
                <a:schemeClr val="bg1"/>
              </a:solidFill>
              <a:effectLst/>
              <a:latin typeface="Avenir Light" panose="020B0402020203020204" pitchFamily="34" charset="77"/>
            </a:rPr>
            <a:t>The different clients of the database system</a:t>
          </a:r>
        </a:p>
      </dgm:t>
    </dgm:pt>
    <dgm:pt modelId="{37F31AC9-E693-A04A-B6D6-BFFAFD8D8D7E}" type="parTrans" cxnId="{424A9D0F-7F1C-6E40-BF70-F7AB4696C49C}">
      <dgm:prSet/>
      <dgm:spPr/>
      <dgm:t>
        <a:bodyPr/>
        <a:lstStyle/>
        <a:p>
          <a:endParaRPr lang="en-US"/>
        </a:p>
      </dgm:t>
    </dgm:pt>
    <dgm:pt modelId="{579DD482-4777-734E-901B-923B28561150}" type="sibTrans" cxnId="{424A9D0F-7F1C-6E40-BF70-F7AB4696C49C}">
      <dgm:prSet/>
      <dgm:spPr/>
      <dgm:t>
        <a:bodyPr/>
        <a:lstStyle/>
        <a:p>
          <a:endParaRPr lang="en-US"/>
        </a:p>
      </dgm:t>
    </dgm:pt>
    <dgm:pt modelId="{8D472D22-41FD-3F4D-AC1B-0BD2CFEC9800}">
      <dgm:prSe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The different technical users that will ensure that the database system is what clients need</a:t>
          </a:r>
          <a:endParaRPr lang="en-US" sz="1300" b="0" i="0" dirty="0">
            <a:effectLst/>
            <a:latin typeface="Avenir Light" panose="020B0402020203020204" pitchFamily="34" charset="77"/>
          </a:endParaRPr>
        </a:p>
      </dgm:t>
    </dgm:pt>
    <dgm:pt modelId="{98F7B5F4-D490-7C4B-9A07-93889EAD4BF9}" type="parTrans" cxnId="{9799BBEC-5F84-AF42-9F97-45B143E6089C}">
      <dgm:prSet/>
      <dgm:spPr/>
      <dgm:t>
        <a:bodyPr/>
        <a:lstStyle/>
        <a:p>
          <a:endParaRPr lang="en-US"/>
        </a:p>
      </dgm:t>
    </dgm:pt>
    <dgm:pt modelId="{68797B97-0D89-6A4F-A74C-5B96E3A07C21}" type="sibTrans" cxnId="{9799BBEC-5F84-AF42-9F97-45B143E6089C}">
      <dgm:prSet/>
      <dgm:spPr/>
      <dgm:t>
        <a:bodyPr/>
        <a:lstStyle/>
        <a:p>
          <a:endParaRPr lang="en-US"/>
        </a:p>
      </dgm:t>
    </dgm:pt>
    <dgm:pt modelId="{1DACD32F-7898-4B4B-8481-C459E4C92DC6}">
      <dgm:prSet phldrT="[Text]" custT="1"/>
      <dgm:spPr>
        <a:solidFill>
          <a:schemeClr val="accent2">
            <a:tint val="40000"/>
            <a:hueOff val="407442"/>
            <a:satOff val="-1178"/>
            <a:lumOff val="-25"/>
            <a:alpha val="70000"/>
          </a:schemeClr>
        </a:solidFill>
      </dgm:spPr>
      <dgm:t>
        <a:bodyPr/>
        <a:lstStyle/>
        <a:p>
          <a:r>
            <a:rPr lang="en-US" sz="1300" b="0" i="0" dirty="0">
              <a:solidFill>
                <a:schemeClr val="bg1"/>
              </a:solidFill>
              <a:effectLst/>
              <a:latin typeface="Avenir Light" panose="020B0402020203020204" pitchFamily="34" charset="77"/>
            </a:rPr>
            <a:t>Set of tasks, functions, processes of clients that will affect data management</a:t>
          </a:r>
        </a:p>
      </dgm:t>
    </dgm:pt>
    <dgm:pt modelId="{0470E8CD-DC1C-AB41-9505-AACC650A7C6F}" type="parTrans" cxnId="{70E61416-E9FF-4344-B7B4-7C48C72A592E}">
      <dgm:prSet/>
      <dgm:spPr/>
      <dgm:t>
        <a:bodyPr/>
        <a:lstStyle/>
        <a:p>
          <a:endParaRPr lang="en-US"/>
        </a:p>
      </dgm:t>
    </dgm:pt>
    <dgm:pt modelId="{29A100D3-C222-2A41-978F-7C6C3FDF2459}" type="sibTrans" cxnId="{70E61416-E9FF-4344-B7B4-7C48C72A592E}">
      <dgm:prSet/>
      <dgm:spPr/>
      <dgm:t>
        <a:bodyPr/>
        <a:lstStyle/>
        <a:p>
          <a:endParaRPr lang="en-US"/>
        </a:p>
      </dgm:t>
    </dgm:pt>
    <dgm:pt modelId="{A0464BAF-2969-0A4A-BAB5-E5D6ED979BA9}">
      <dgm:prSet phldrT="[Text]" custT="1"/>
      <dgm:spPr>
        <a:solidFill>
          <a:schemeClr val="accent2">
            <a:tint val="40000"/>
            <a:hueOff val="407442"/>
            <a:satOff val="-1178"/>
            <a:lumOff val="-25"/>
            <a:alpha val="70000"/>
          </a:schemeClr>
        </a:solidFill>
      </dgm:spPr>
      <dgm:t>
        <a:bodyPr/>
        <a:lstStyle/>
        <a:p>
          <a:r>
            <a:rPr lang="en-US" sz="1300" b="0" i="0">
              <a:effectLst/>
              <a:latin typeface="Avenir Light" panose="020B0402020203020204" pitchFamily="34" charset="77"/>
            </a:rPr>
            <a:t>Set of tasks, functions, processes of technical users to ensure that the database system is what clients need</a:t>
          </a:r>
          <a:endParaRPr lang="en-US" sz="1300" b="0" i="0" dirty="0">
            <a:effectLst/>
            <a:latin typeface="Avenir Light" panose="020B0402020203020204" pitchFamily="34" charset="77"/>
          </a:endParaRPr>
        </a:p>
      </dgm:t>
    </dgm:pt>
    <dgm:pt modelId="{B864198B-71AE-084A-80B0-DD77AE68C0E7}" type="parTrans" cxnId="{C4E1D880-6644-474E-AB82-F7BB8CD77F1B}">
      <dgm:prSet/>
      <dgm:spPr/>
      <dgm:t>
        <a:bodyPr/>
        <a:lstStyle/>
        <a:p>
          <a:endParaRPr lang="en-US"/>
        </a:p>
      </dgm:t>
    </dgm:pt>
    <dgm:pt modelId="{43385DE4-6462-D441-B5F3-D0A4418404F3}" type="sibTrans" cxnId="{C4E1D880-6644-474E-AB82-F7BB8CD77F1B}">
      <dgm:prSet/>
      <dgm:spPr/>
      <dgm:t>
        <a:bodyPr/>
        <a:lstStyle/>
        <a:p>
          <a:endParaRPr lang="en-US"/>
        </a:p>
      </dgm:t>
    </dgm:pt>
    <dgm:pt modelId="{44B5EF26-216E-1F44-958C-3BC331A15F87}" type="pres">
      <dgm:prSet presAssocID="{D5691AE7-CC82-C34B-A755-C36BDE0AAA00}" presName="Name0" presStyleCnt="0">
        <dgm:presLayoutVars>
          <dgm:dir/>
          <dgm:animLvl val="lvl"/>
          <dgm:resizeHandles val="exact"/>
        </dgm:presLayoutVars>
      </dgm:prSet>
      <dgm:spPr/>
    </dgm:pt>
    <dgm:pt modelId="{EC18444D-A983-7949-91B7-7F24993A2113}" type="pres">
      <dgm:prSet presAssocID="{CE1F7341-A6F8-2545-A406-1C991500EE92}" presName="composite" presStyleCnt="0"/>
      <dgm:spPr/>
    </dgm:pt>
    <dgm:pt modelId="{DBEC9B8C-BBA2-E44C-AABD-6B94C68A9ECB}" type="pres">
      <dgm:prSet presAssocID="{CE1F7341-A6F8-2545-A406-1C991500EE92}" presName="parTx" presStyleLbl="alignNode1" presStyleIdx="0" presStyleCnt="5">
        <dgm:presLayoutVars>
          <dgm:chMax val="0"/>
          <dgm:chPref val="0"/>
          <dgm:bulletEnabled val="1"/>
        </dgm:presLayoutVars>
      </dgm:prSet>
      <dgm:spPr/>
    </dgm:pt>
    <dgm:pt modelId="{633B9972-AD51-DA4F-B9F0-4F639C8A01E0}" type="pres">
      <dgm:prSet presAssocID="{CE1F7341-A6F8-2545-A406-1C991500EE92}" presName="desTx" presStyleLbl="alignAccFollowNode1" presStyleIdx="0" presStyleCnt="5">
        <dgm:presLayoutVars>
          <dgm:bulletEnabled val="1"/>
        </dgm:presLayoutVars>
      </dgm:prSet>
      <dgm:spPr/>
    </dgm:pt>
    <dgm:pt modelId="{120DB9C3-BE28-4E47-8436-4E64243AF3F4}" type="pres">
      <dgm:prSet presAssocID="{CCD0ECA6-232F-DA4F-A523-64F361336A31}" presName="space" presStyleCnt="0"/>
      <dgm:spPr/>
    </dgm:pt>
    <dgm:pt modelId="{C8FE3A88-375B-2944-82B7-2DC8B56AC8CC}" type="pres">
      <dgm:prSet presAssocID="{DEBC71DF-496E-084D-B309-43F3D563E7A5}" presName="composite" presStyleCnt="0"/>
      <dgm:spPr/>
    </dgm:pt>
    <dgm:pt modelId="{ADEB0865-D2DD-4B46-9A7F-AE4DBA07EA6D}" type="pres">
      <dgm:prSet presAssocID="{DEBC71DF-496E-084D-B309-43F3D563E7A5}" presName="parTx" presStyleLbl="alignNode1" presStyleIdx="1" presStyleCnt="5">
        <dgm:presLayoutVars>
          <dgm:chMax val="0"/>
          <dgm:chPref val="0"/>
          <dgm:bulletEnabled val="1"/>
        </dgm:presLayoutVars>
      </dgm:prSet>
      <dgm:spPr/>
    </dgm:pt>
    <dgm:pt modelId="{0A21284B-6323-694F-846C-E5369B403585}" type="pres">
      <dgm:prSet presAssocID="{DEBC71DF-496E-084D-B309-43F3D563E7A5}" presName="desTx" presStyleLbl="alignAccFollowNode1" presStyleIdx="1" presStyleCnt="5">
        <dgm:presLayoutVars>
          <dgm:bulletEnabled val="1"/>
        </dgm:presLayoutVars>
      </dgm:prSet>
      <dgm:spPr/>
    </dgm:pt>
    <dgm:pt modelId="{FD136D1A-F5A0-054E-96FC-1A4BE1958577}" type="pres">
      <dgm:prSet presAssocID="{BFB39888-3E87-C247-9828-5F109DA2626C}" presName="space" presStyleCnt="0"/>
      <dgm:spPr/>
    </dgm:pt>
    <dgm:pt modelId="{66404F9F-EAD4-124C-9F6C-3F6AEFEB43C2}" type="pres">
      <dgm:prSet presAssocID="{7DEB326E-2E79-D84B-9F8B-C4AAC01FE504}" presName="composite" presStyleCnt="0"/>
      <dgm:spPr/>
    </dgm:pt>
    <dgm:pt modelId="{0FCC7AEA-B3D3-2A42-8ECB-FF23BB43318A}" type="pres">
      <dgm:prSet presAssocID="{7DEB326E-2E79-D84B-9F8B-C4AAC01FE504}" presName="parTx" presStyleLbl="alignNode1" presStyleIdx="2" presStyleCnt="5">
        <dgm:presLayoutVars>
          <dgm:chMax val="0"/>
          <dgm:chPref val="0"/>
          <dgm:bulletEnabled val="1"/>
        </dgm:presLayoutVars>
      </dgm:prSet>
      <dgm:spPr/>
    </dgm:pt>
    <dgm:pt modelId="{EB8EE5E2-2D59-4446-94CD-A432DE7BC609}" type="pres">
      <dgm:prSet presAssocID="{7DEB326E-2E79-D84B-9F8B-C4AAC01FE504}" presName="desTx" presStyleLbl="alignAccFollowNode1" presStyleIdx="2" presStyleCnt="5">
        <dgm:presLayoutVars>
          <dgm:bulletEnabled val="1"/>
        </dgm:presLayoutVars>
      </dgm:prSet>
      <dgm:spPr/>
    </dgm:pt>
    <dgm:pt modelId="{D5AC56B8-B669-4948-B64E-5D8ABD1D42E5}" type="pres">
      <dgm:prSet presAssocID="{50C7BE73-5B51-CE45-8DDC-EA41911DE7F3}" presName="space" presStyleCnt="0"/>
      <dgm:spPr/>
    </dgm:pt>
    <dgm:pt modelId="{09192C96-ACAF-5644-9B44-055B6FD85FAA}" type="pres">
      <dgm:prSet presAssocID="{94031CF2-E422-2E4F-9665-450FDE0A35D2}" presName="composite" presStyleCnt="0"/>
      <dgm:spPr/>
    </dgm:pt>
    <dgm:pt modelId="{D42139A5-CBD8-6241-AF43-8C192A1CC114}" type="pres">
      <dgm:prSet presAssocID="{94031CF2-E422-2E4F-9665-450FDE0A35D2}" presName="parTx" presStyleLbl="alignNode1" presStyleIdx="3" presStyleCnt="5">
        <dgm:presLayoutVars>
          <dgm:chMax val="0"/>
          <dgm:chPref val="0"/>
          <dgm:bulletEnabled val="1"/>
        </dgm:presLayoutVars>
      </dgm:prSet>
      <dgm:spPr/>
    </dgm:pt>
    <dgm:pt modelId="{4E40514E-EBBE-2A4D-8BAA-C292556C1CA2}" type="pres">
      <dgm:prSet presAssocID="{94031CF2-E422-2E4F-9665-450FDE0A35D2}" presName="desTx" presStyleLbl="alignAccFollowNode1" presStyleIdx="3" presStyleCnt="5">
        <dgm:presLayoutVars>
          <dgm:bulletEnabled val="1"/>
        </dgm:presLayoutVars>
      </dgm:prSet>
      <dgm:spPr/>
    </dgm:pt>
    <dgm:pt modelId="{8348CC62-8023-EC49-8285-D85AB4957466}" type="pres">
      <dgm:prSet presAssocID="{F75FD667-384B-484D-96BD-02D66198416C}" presName="space" presStyleCnt="0"/>
      <dgm:spPr/>
    </dgm:pt>
    <dgm:pt modelId="{AC62C90C-4ED4-E148-8353-96FEB43B9F18}" type="pres">
      <dgm:prSet presAssocID="{53201C93-8630-9446-925C-FB35A379AF62}" presName="composite" presStyleCnt="0"/>
      <dgm:spPr/>
    </dgm:pt>
    <dgm:pt modelId="{1DE419C5-E408-044F-868B-CC25AC089F7F}" type="pres">
      <dgm:prSet presAssocID="{53201C93-8630-9446-925C-FB35A379AF62}" presName="parTx" presStyleLbl="alignNode1" presStyleIdx="4" presStyleCnt="5">
        <dgm:presLayoutVars>
          <dgm:chMax val="0"/>
          <dgm:chPref val="0"/>
          <dgm:bulletEnabled val="1"/>
        </dgm:presLayoutVars>
      </dgm:prSet>
      <dgm:spPr/>
    </dgm:pt>
    <dgm:pt modelId="{5DE548B3-7FA5-0A49-889B-49C05C019D20}" type="pres">
      <dgm:prSet presAssocID="{53201C93-8630-9446-925C-FB35A379AF62}" presName="desTx" presStyleLbl="alignAccFollowNode1" presStyleIdx="4" presStyleCnt="5">
        <dgm:presLayoutVars>
          <dgm:bulletEnabled val="1"/>
        </dgm:presLayoutVars>
      </dgm:prSet>
      <dgm:spPr/>
    </dgm:pt>
  </dgm:ptLst>
  <dgm:cxnLst>
    <dgm:cxn modelId="{D4A4B504-711E-7A4B-B231-8D9A7A75C99C}" srcId="{D5691AE7-CC82-C34B-A755-C36BDE0AAA00}" destId="{53201C93-8630-9446-925C-FB35A379AF62}" srcOrd="4" destOrd="0" parTransId="{5540B5CC-1156-6948-8C4F-D77362DC8A38}" sibTransId="{B4AC37B0-5E8B-A74B-A6A4-F1348AB2E735}"/>
    <dgm:cxn modelId="{101B7E05-F4FA-4E49-A270-8F40B2B18897}" type="presOf" srcId="{8D472D22-41FD-3F4D-AC1B-0BD2CFEC9800}" destId="{4E40514E-EBBE-2A4D-8BAA-C292556C1CA2}" srcOrd="0" destOrd="1" presId="urn:microsoft.com/office/officeart/2005/8/layout/hList1"/>
    <dgm:cxn modelId="{4E0FC606-4BFB-144E-92DD-8C067244B2A7}" type="presOf" srcId="{DEBC71DF-496E-084D-B309-43F3D563E7A5}" destId="{ADEB0865-D2DD-4B46-9A7F-AE4DBA07EA6D}" srcOrd="0" destOrd="0" presId="urn:microsoft.com/office/officeart/2005/8/layout/hList1"/>
    <dgm:cxn modelId="{424A9D0F-7F1C-6E40-BF70-F7AB4696C49C}" srcId="{94031CF2-E422-2E4F-9665-450FDE0A35D2}" destId="{A1ACC74F-81CA-1146-BA45-E62D3ACBBE70}" srcOrd="0" destOrd="0" parTransId="{37F31AC9-E693-A04A-B6D6-BFFAFD8D8D7E}" sibTransId="{579DD482-4777-734E-901B-923B28561150}"/>
    <dgm:cxn modelId="{70E61416-E9FF-4344-B7B4-7C48C72A592E}" srcId="{53201C93-8630-9446-925C-FB35A379AF62}" destId="{1DACD32F-7898-4B4B-8481-C459E4C92DC6}" srcOrd="0" destOrd="0" parTransId="{0470E8CD-DC1C-AB41-9505-AACC650A7C6F}" sibTransId="{29A100D3-C222-2A41-978F-7C6C3FDF2459}"/>
    <dgm:cxn modelId="{A31FFE24-A8E2-0345-AF77-EB257FAD8C63}" srcId="{D5691AE7-CC82-C34B-A755-C36BDE0AAA00}" destId="{CE1F7341-A6F8-2545-A406-1C991500EE92}" srcOrd="0" destOrd="0" parTransId="{C8E75599-89F6-D348-92E3-1BB436984DA3}" sibTransId="{CCD0ECA6-232F-DA4F-A523-64F361336A31}"/>
    <dgm:cxn modelId="{5355BB43-E385-864B-961F-03BA9C25256F}" type="presOf" srcId="{94031CF2-E422-2E4F-9665-450FDE0A35D2}" destId="{D42139A5-CBD8-6241-AF43-8C192A1CC114}" srcOrd="0" destOrd="0" presId="urn:microsoft.com/office/officeart/2005/8/layout/hList1"/>
    <dgm:cxn modelId="{91A45D52-FDF3-7E4C-8C41-8427501AEB47}" srcId="{DEBC71DF-496E-084D-B309-43F3D563E7A5}" destId="{BC89021C-0190-BD49-8894-AB680A92C45A}" srcOrd="2" destOrd="0" parTransId="{78A79115-A0AA-5244-ADA7-F445A5507AD2}" sibTransId="{36440D2B-4CEF-9441-9A29-CB4B12CF2850}"/>
    <dgm:cxn modelId="{EA6BBE53-A150-3F45-BCA7-F22E839DE97A}" type="presOf" srcId="{A0464BAF-2969-0A4A-BAB5-E5D6ED979BA9}" destId="{5DE548B3-7FA5-0A49-889B-49C05C019D20}" srcOrd="0" destOrd="1" presId="urn:microsoft.com/office/officeart/2005/8/layout/hList1"/>
    <dgm:cxn modelId="{CC95CA66-E044-4F49-A534-F14A56354370}" srcId="{D5691AE7-CC82-C34B-A755-C36BDE0AAA00}" destId="{DEBC71DF-496E-084D-B309-43F3D563E7A5}" srcOrd="1" destOrd="0" parTransId="{38B5BF69-5BE2-4A44-AD8C-DEC1FFB44970}" sibTransId="{BFB39888-3E87-C247-9828-5F109DA2626C}"/>
    <dgm:cxn modelId="{AAFDBC70-D8A2-8142-8A33-2F606AF2A6B6}" srcId="{DEBC71DF-496E-084D-B309-43F3D563E7A5}" destId="{7141B14A-CC92-1D45-9727-AEAF010C882D}" srcOrd="1" destOrd="0" parTransId="{261C9853-E0A2-4E44-BA84-8CCA1CDB4A81}" sibTransId="{DFF51F4D-6AF5-9441-BF78-707C947D1DD1}"/>
    <dgm:cxn modelId="{09EB8B72-146D-544C-9BF0-8E054AB83BB0}" type="presOf" srcId="{8C5F5776-3A01-EE46-A25C-3D00CF806E5F}" destId="{0A21284B-6323-694F-846C-E5369B403585}" srcOrd="0" destOrd="3" presId="urn:microsoft.com/office/officeart/2005/8/layout/hList1"/>
    <dgm:cxn modelId="{DA0D1C78-A0C3-904B-847A-DAC250F4854E}" type="presOf" srcId="{1DACD32F-7898-4B4B-8481-C459E4C92DC6}" destId="{5DE548B3-7FA5-0A49-889B-49C05C019D20}" srcOrd="0" destOrd="0" presId="urn:microsoft.com/office/officeart/2005/8/layout/hList1"/>
    <dgm:cxn modelId="{C4E1D880-6644-474E-AB82-F7BB8CD77F1B}" srcId="{53201C93-8630-9446-925C-FB35A379AF62}" destId="{A0464BAF-2969-0A4A-BAB5-E5D6ED979BA9}" srcOrd="1" destOrd="0" parTransId="{B864198B-71AE-084A-80B0-DD77AE68C0E7}" sibTransId="{43385DE4-6462-D441-B5F3-D0A4418404F3}"/>
    <dgm:cxn modelId="{43558987-3F12-2C42-ACCF-450BAB287EE7}" srcId="{CE1F7341-A6F8-2545-A406-1C991500EE92}" destId="{1584B6F3-F967-5545-90D8-CAA58C603DDD}" srcOrd="1" destOrd="0" parTransId="{1D587BCC-CE73-2246-8C02-2F6F04160109}" sibTransId="{3242B184-6A26-E34A-AD9F-D484DC484110}"/>
    <dgm:cxn modelId="{955B918B-8998-974C-A581-19F4366DC60C}" srcId="{DEBC71DF-496E-084D-B309-43F3D563E7A5}" destId="{D1F4682E-2F0F-E847-ADD4-C5E77BCD2588}" srcOrd="0" destOrd="0" parTransId="{7417D57F-8FB8-8445-A5C4-8A8453335D27}" sibTransId="{EF9BB675-F084-F34D-A6A4-E30DE9C67C60}"/>
    <dgm:cxn modelId="{C818398D-DCB1-0D45-9DC0-0DE38F3FB53E}" type="presOf" srcId="{53201C93-8630-9446-925C-FB35A379AF62}" destId="{1DE419C5-E408-044F-868B-CC25AC089F7F}" srcOrd="0" destOrd="0" presId="urn:microsoft.com/office/officeart/2005/8/layout/hList1"/>
    <dgm:cxn modelId="{F5456F8E-8B6D-C749-9287-00CFA26B149E}" srcId="{D5691AE7-CC82-C34B-A755-C36BDE0AAA00}" destId="{7DEB326E-2E79-D84B-9F8B-C4AAC01FE504}" srcOrd="2" destOrd="0" parTransId="{059A690E-2180-5344-AFAC-BC4306F31E8A}" sibTransId="{50C7BE73-5B51-CE45-8DDC-EA41911DE7F3}"/>
    <dgm:cxn modelId="{4A0CFD98-72C1-1848-9C8D-7C16A251E54B}" type="presOf" srcId="{7DEB326E-2E79-D84B-9F8B-C4AAC01FE504}" destId="{0FCC7AEA-B3D3-2A42-8ECB-FF23BB43318A}" srcOrd="0" destOrd="0" presId="urn:microsoft.com/office/officeart/2005/8/layout/hList1"/>
    <dgm:cxn modelId="{45C57D9D-E31E-AA4A-8649-958F43530792}" type="presOf" srcId="{D1F4682E-2F0F-E847-ADD4-C5E77BCD2588}" destId="{0A21284B-6323-694F-846C-E5369B403585}" srcOrd="0" destOrd="0" presId="urn:microsoft.com/office/officeart/2005/8/layout/hList1"/>
    <dgm:cxn modelId="{8119BDA2-86F9-A64D-A96F-751C529B181F}" type="presOf" srcId="{7141B14A-CC92-1D45-9727-AEAF010C882D}" destId="{0A21284B-6323-694F-846C-E5369B403585}" srcOrd="0" destOrd="1" presId="urn:microsoft.com/office/officeart/2005/8/layout/hList1"/>
    <dgm:cxn modelId="{79ACA4AA-7EFA-1044-8514-0121543B2373}" srcId="{D5691AE7-CC82-C34B-A755-C36BDE0AAA00}" destId="{94031CF2-E422-2E4F-9665-450FDE0A35D2}" srcOrd="3" destOrd="0" parTransId="{1F113450-8D7A-5C4F-B258-1DB919678EC1}" sibTransId="{F75FD667-384B-484D-96BD-02D66198416C}"/>
    <dgm:cxn modelId="{4E37A9AA-91C3-9744-A889-5F4B06D4EFEA}" type="presOf" srcId="{A1ACC74F-81CA-1146-BA45-E62D3ACBBE70}" destId="{4E40514E-EBBE-2A4D-8BAA-C292556C1CA2}" srcOrd="0" destOrd="0" presId="urn:microsoft.com/office/officeart/2005/8/layout/hList1"/>
    <dgm:cxn modelId="{7A8E49AB-0061-E34D-89D0-F906A7CF8506}" type="presOf" srcId="{1584B6F3-F967-5545-90D8-CAA58C603DDD}" destId="{633B9972-AD51-DA4F-B9F0-4F639C8A01E0}" srcOrd="0" destOrd="1" presId="urn:microsoft.com/office/officeart/2005/8/layout/hList1"/>
    <dgm:cxn modelId="{39DAD2C6-6584-654E-9851-0A662E32C455}" type="presOf" srcId="{1558B16D-0CA8-6341-9FA2-0FBA557F59AF}" destId="{633B9972-AD51-DA4F-B9F0-4F639C8A01E0}" srcOrd="0" destOrd="0" presId="urn:microsoft.com/office/officeart/2005/8/layout/hList1"/>
    <dgm:cxn modelId="{8C8F18C8-7521-D44E-AAF7-4795369ACDBB}" type="presOf" srcId="{CE1F7341-A6F8-2545-A406-1C991500EE92}" destId="{DBEC9B8C-BBA2-E44C-AABD-6B94C68A9ECB}" srcOrd="0" destOrd="0" presId="urn:microsoft.com/office/officeart/2005/8/layout/hList1"/>
    <dgm:cxn modelId="{54CE91CC-2DB6-D940-9E60-23AE6F82DE18}" srcId="{DEBC71DF-496E-084D-B309-43F3D563E7A5}" destId="{8C5F5776-3A01-EE46-A25C-3D00CF806E5F}" srcOrd="3" destOrd="0" parTransId="{DCF48172-B3BD-1144-88CD-26BFA8EA2FDC}" sibTransId="{9DEEE0B9-D407-AE47-91A8-7CC11711EB5A}"/>
    <dgm:cxn modelId="{F8341ACD-1EF4-6B42-A6A4-1EF09B05FAFC}" type="presOf" srcId="{BC89021C-0190-BD49-8894-AB680A92C45A}" destId="{0A21284B-6323-694F-846C-E5369B403585}" srcOrd="0" destOrd="2" presId="urn:microsoft.com/office/officeart/2005/8/layout/hList1"/>
    <dgm:cxn modelId="{6EDEF9D0-9DE3-3348-B06B-7E5C81DD3F83}" type="presOf" srcId="{D5691AE7-CC82-C34B-A755-C36BDE0AAA00}" destId="{44B5EF26-216E-1F44-958C-3BC331A15F87}" srcOrd="0" destOrd="0" presId="urn:microsoft.com/office/officeart/2005/8/layout/hList1"/>
    <dgm:cxn modelId="{E9ED6FE9-E88B-1442-8E90-F85DDE82EA1D}" type="presOf" srcId="{2E5C9B07-4EDB-474B-8CBB-1A088851A9A7}" destId="{EB8EE5E2-2D59-4446-94CD-A432DE7BC609}" srcOrd="0" destOrd="0" presId="urn:microsoft.com/office/officeart/2005/8/layout/hList1"/>
    <dgm:cxn modelId="{9799BBEC-5F84-AF42-9F97-45B143E6089C}" srcId="{94031CF2-E422-2E4F-9665-450FDE0A35D2}" destId="{8D472D22-41FD-3F4D-AC1B-0BD2CFEC9800}" srcOrd="1" destOrd="0" parTransId="{98F7B5F4-D490-7C4B-9A07-93889EAD4BF9}" sibTransId="{68797B97-0D89-6A4F-A74C-5B96E3A07C21}"/>
    <dgm:cxn modelId="{D44967EE-3CA8-5949-8412-0577E6899136}" srcId="{7DEB326E-2E79-D84B-9F8B-C4AAC01FE504}" destId="{2E5C9B07-4EDB-474B-8CBB-1A088851A9A7}" srcOrd="0" destOrd="0" parTransId="{7EBEB37D-C570-7C40-BE8A-C90F591816D5}" sibTransId="{0DD3740C-DB62-C343-A23D-F5157344B74F}"/>
    <dgm:cxn modelId="{FE5C58F7-B57E-314D-A310-88A82CE03053}" srcId="{CE1F7341-A6F8-2545-A406-1C991500EE92}" destId="{1558B16D-0CA8-6341-9FA2-0FBA557F59AF}" srcOrd="0" destOrd="0" parTransId="{47C11447-9775-7B4A-97CC-7E20A185DC2B}" sibTransId="{9AF43CFB-17BE-F146-91E2-E92151A06EF5}"/>
    <dgm:cxn modelId="{F442FB78-7786-3A48-8C9C-1AAEA6E8AC7E}" type="presParOf" srcId="{44B5EF26-216E-1F44-958C-3BC331A15F87}" destId="{EC18444D-A983-7949-91B7-7F24993A2113}" srcOrd="0" destOrd="0" presId="urn:microsoft.com/office/officeart/2005/8/layout/hList1"/>
    <dgm:cxn modelId="{6B24C24C-CE28-3A45-AE1A-811BEF06C313}" type="presParOf" srcId="{EC18444D-A983-7949-91B7-7F24993A2113}" destId="{DBEC9B8C-BBA2-E44C-AABD-6B94C68A9ECB}" srcOrd="0" destOrd="0" presId="urn:microsoft.com/office/officeart/2005/8/layout/hList1"/>
    <dgm:cxn modelId="{EE6090DE-1797-9646-B2ED-F0DB39D9A2FF}" type="presParOf" srcId="{EC18444D-A983-7949-91B7-7F24993A2113}" destId="{633B9972-AD51-DA4F-B9F0-4F639C8A01E0}" srcOrd="1" destOrd="0" presId="urn:microsoft.com/office/officeart/2005/8/layout/hList1"/>
    <dgm:cxn modelId="{9C1A4CCD-CE8E-7C40-B841-8C61ECA7C657}" type="presParOf" srcId="{44B5EF26-216E-1F44-958C-3BC331A15F87}" destId="{120DB9C3-BE28-4E47-8436-4E64243AF3F4}" srcOrd="1" destOrd="0" presId="urn:microsoft.com/office/officeart/2005/8/layout/hList1"/>
    <dgm:cxn modelId="{B707DDC4-BC0B-2848-9AA9-BEAE557E866B}" type="presParOf" srcId="{44B5EF26-216E-1F44-958C-3BC331A15F87}" destId="{C8FE3A88-375B-2944-82B7-2DC8B56AC8CC}" srcOrd="2" destOrd="0" presId="urn:microsoft.com/office/officeart/2005/8/layout/hList1"/>
    <dgm:cxn modelId="{16C2772F-AA0A-4C40-9A99-811BFEBD7174}" type="presParOf" srcId="{C8FE3A88-375B-2944-82B7-2DC8B56AC8CC}" destId="{ADEB0865-D2DD-4B46-9A7F-AE4DBA07EA6D}" srcOrd="0" destOrd="0" presId="urn:microsoft.com/office/officeart/2005/8/layout/hList1"/>
    <dgm:cxn modelId="{94A42156-BE9B-8445-9379-AE3FD107C65B}" type="presParOf" srcId="{C8FE3A88-375B-2944-82B7-2DC8B56AC8CC}" destId="{0A21284B-6323-694F-846C-E5369B403585}" srcOrd="1" destOrd="0" presId="urn:microsoft.com/office/officeart/2005/8/layout/hList1"/>
    <dgm:cxn modelId="{87559CAA-20DA-B347-B674-8FA82BFB9FCC}" type="presParOf" srcId="{44B5EF26-216E-1F44-958C-3BC331A15F87}" destId="{FD136D1A-F5A0-054E-96FC-1A4BE1958577}" srcOrd="3" destOrd="0" presId="urn:microsoft.com/office/officeart/2005/8/layout/hList1"/>
    <dgm:cxn modelId="{96C9F73D-04AC-CC4B-AFB8-AB5F5A47BEDB}" type="presParOf" srcId="{44B5EF26-216E-1F44-958C-3BC331A15F87}" destId="{66404F9F-EAD4-124C-9F6C-3F6AEFEB43C2}" srcOrd="4" destOrd="0" presId="urn:microsoft.com/office/officeart/2005/8/layout/hList1"/>
    <dgm:cxn modelId="{E2E572DD-D428-3B43-A4D2-1BD43D9BC602}" type="presParOf" srcId="{66404F9F-EAD4-124C-9F6C-3F6AEFEB43C2}" destId="{0FCC7AEA-B3D3-2A42-8ECB-FF23BB43318A}" srcOrd="0" destOrd="0" presId="urn:microsoft.com/office/officeart/2005/8/layout/hList1"/>
    <dgm:cxn modelId="{B1D2A110-2440-1844-BB8B-D6F456E0B9CE}" type="presParOf" srcId="{66404F9F-EAD4-124C-9F6C-3F6AEFEB43C2}" destId="{EB8EE5E2-2D59-4446-94CD-A432DE7BC609}" srcOrd="1" destOrd="0" presId="urn:microsoft.com/office/officeart/2005/8/layout/hList1"/>
    <dgm:cxn modelId="{E146F0FC-8868-814F-B575-DC392B84BE73}" type="presParOf" srcId="{44B5EF26-216E-1F44-958C-3BC331A15F87}" destId="{D5AC56B8-B669-4948-B64E-5D8ABD1D42E5}" srcOrd="5" destOrd="0" presId="urn:microsoft.com/office/officeart/2005/8/layout/hList1"/>
    <dgm:cxn modelId="{C378EE60-24C5-174B-9AB0-B8CB4B2F5BBF}" type="presParOf" srcId="{44B5EF26-216E-1F44-958C-3BC331A15F87}" destId="{09192C96-ACAF-5644-9B44-055B6FD85FAA}" srcOrd="6" destOrd="0" presId="urn:microsoft.com/office/officeart/2005/8/layout/hList1"/>
    <dgm:cxn modelId="{79744C72-BCF6-FE43-8FE4-01A74B8F22DC}" type="presParOf" srcId="{09192C96-ACAF-5644-9B44-055B6FD85FAA}" destId="{D42139A5-CBD8-6241-AF43-8C192A1CC114}" srcOrd="0" destOrd="0" presId="urn:microsoft.com/office/officeart/2005/8/layout/hList1"/>
    <dgm:cxn modelId="{CABAACB7-8467-0B49-9F28-140728CC6DDC}" type="presParOf" srcId="{09192C96-ACAF-5644-9B44-055B6FD85FAA}" destId="{4E40514E-EBBE-2A4D-8BAA-C292556C1CA2}" srcOrd="1" destOrd="0" presId="urn:microsoft.com/office/officeart/2005/8/layout/hList1"/>
    <dgm:cxn modelId="{700CDB03-5AC8-5248-BA4F-60126A7DB22E}" type="presParOf" srcId="{44B5EF26-216E-1F44-958C-3BC331A15F87}" destId="{8348CC62-8023-EC49-8285-D85AB4957466}" srcOrd="7" destOrd="0" presId="urn:microsoft.com/office/officeart/2005/8/layout/hList1"/>
    <dgm:cxn modelId="{BEDD545D-CA98-3346-BE83-B4610BAF365D}" type="presParOf" srcId="{44B5EF26-216E-1F44-958C-3BC331A15F87}" destId="{AC62C90C-4ED4-E148-8353-96FEB43B9F18}" srcOrd="8" destOrd="0" presId="urn:microsoft.com/office/officeart/2005/8/layout/hList1"/>
    <dgm:cxn modelId="{1E44CFF6-5478-9D4F-BC33-3923300CDF60}" type="presParOf" srcId="{AC62C90C-4ED4-E148-8353-96FEB43B9F18}" destId="{1DE419C5-E408-044F-868B-CC25AC089F7F}" srcOrd="0" destOrd="0" presId="urn:microsoft.com/office/officeart/2005/8/layout/hList1"/>
    <dgm:cxn modelId="{F71F52E9-3B04-8C41-9BFA-4F788A6FC090}" type="presParOf" srcId="{AC62C90C-4ED4-E148-8353-96FEB43B9F18}" destId="{5DE548B3-7FA5-0A49-889B-49C05C019D2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5B125A-5F87-414F-99A2-4743D2145083}"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257F0383-16DC-4E49-AF4F-9E7AA0D6159F}">
      <dgm:prSet phldrT="[Text]"/>
      <dgm:spPr/>
      <dgm:t>
        <a:bodyPr/>
        <a:lstStyle/>
        <a:p>
          <a:r>
            <a:rPr lang="en-US" b="1" i="0" dirty="0">
              <a:effectLst>
                <a:outerShdw blurRad="50800" dist="38100" dir="2700000" algn="tl" rotWithShape="0">
                  <a:prstClr val="black">
                    <a:alpha val="40000"/>
                  </a:prstClr>
                </a:outerShdw>
              </a:effectLst>
              <a:latin typeface="Avenir Light" panose="020B0402020203020204" pitchFamily="34" charset="77"/>
            </a:rPr>
            <a:t>Non-Technical Users</a:t>
          </a:r>
        </a:p>
      </dgm:t>
    </dgm:pt>
    <dgm:pt modelId="{9FAF4CA1-F55A-7E44-8ADF-48BCDA42C908}" type="parTrans" cxnId="{CD2C8A28-FB95-CF41-AC05-B9CBF5913E98}">
      <dgm:prSet/>
      <dgm:spPr/>
      <dgm:t>
        <a:bodyPr/>
        <a:lstStyle/>
        <a:p>
          <a:endParaRPr lang="en-US" b="0" i="0">
            <a:latin typeface="Avenir Light" panose="020B0402020203020204" pitchFamily="34" charset="77"/>
          </a:endParaRPr>
        </a:p>
      </dgm:t>
    </dgm:pt>
    <dgm:pt modelId="{89D5060C-7B2C-7147-981E-E8A40D384F92}" type="sibTrans" cxnId="{CD2C8A28-FB95-CF41-AC05-B9CBF5913E98}">
      <dgm:prSet/>
      <dgm:spPr/>
      <dgm:t>
        <a:bodyPr/>
        <a:lstStyle/>
        <a:p>
          <a:endParaRPr lang="en-US" b="0" i="0">
            <a:latin typeface="Avenir Light" panose="020B0402020203020204" pitchFamily="34" charset="77"/>
          </a:endParaRPr>
        </a:p>
      </dgm:t>
    </dgm:pt>
    <dgm:pt modelId="{CEE5B175-17E5-6D4A-82F2-34214C8016FA}">
      <dgm:prSet phldrT="[Text]"/>
      <dgm:spPr/>
      <dgm:t>
        <a:bodyPr/>
        <a:lstStyle/>
        <a:p>
          <a:r>
            <a:rPr lang="en-US" b="0" i="0" dirty="0">
              <a:latin typeface="Avenir Light" panose="020B0402020203020204" pitchFamily="34" charset="77"/>
            </a:rPr>
            <a:t>End-Users</a:t>
          </a:r>
        </a:p>
      </dgm:t>
    </dgm:pt>
    <dgm:pt modelId="{73EB7AD5-07EC-904B-B908-16B73ADCB1C9}" type="parTrans" cxnId="{7B70322F-632C-5B47-A981-9AD3FA2F60C1}">
      <dgm:prSet/>
      <dgm:spPr/>
      <dgm:t>
        <a:bodyPr/>
        <a:lstStyle/>
        <a:p>
          <a:endParaRPr lang="en-US" b="0" i="0">
            <a:latin typeface="Avenir Light" panose="020B0402020203020204" pitchFamily="34" charset="77"/>
          </a:endParaRPr>
        </a:p>
      </dgm:t>
    </dgm:pt>
    <dgm:pt modelId="{549B2B0E-E303-FA43-A472-035480193174}" type="sibTrans" cxnId="{7B70322F-632C-5B47-A981-9AD3FA2F60C1}">
      <dgm:prSet/>
      <dgm:spPr/>
      <dgm:t>
        <a:bodyPr/>
        <a:lstStyle/>
        <a:p>
          <a:endParaRPr lang="en-US" b="0" i="0">
            <a:latin typeface="Avenir Light" panose="020B0402020203020204" pitchFamily="34" charset="77"/>
          </a:endParaRPr>
        </a:p>
      </dgm:t>
    </dgm:pt>
    <dgm:pt modelId="{ACC4659E-D541-5C4E-978B-C99CA86B2FA2}">
      <dgm:prSet phldrT="[Text]"/>
      <dgm:spPr/>
      <dgm:t>
        <a:bodyPr/>
        <a:lstStyle/>
        <a:p>
          <a:r>
            <a:rPr lang="en-US" b="1" i="0" dirty="0">
              <a:effectLst>
                <a:outerShdw blurRad="50800" dist="38100" dir="2700000" algn="tl" rotWithShape="0">
                  <a:prstClr val="black">
                    <a:alpha val="40000"/>
                  </a:prstClr>
                </a:outerShdw>
              </a:effectLst>
              <a:latin typeface="Avenir Light" panose="020B0402020203020204" pitchFamily="34" charset="77"/>
            </a:rPr>
            <a:t>Technical Users</a:t>
          </a:r>
        </a:p>
      </dgm:t>
    </dgm:pt>
    <dgm:pt modelId="{731BBB54-FBB3-7242-9D15-E00480BDCE00}" type="parTrans" cxnId="{AD50D0CA-8D49-9845-8DBE-948D28D504D3}">
      <dgm:prSet/>
      <dgm:spPr/>
      <dgm:t>
        <a:bodyPr/>
        <a:lstStyle/>
        <a:p>
          <a:endParaRPr lang="en-US" b="0" i="0">
            <a:latin typeface="Avenir Light" panose="020B0402020203020204" pitchFamily="34" charset="77"/>
          </a:endParaRPr>
        </a:p>
      </dgm:t>
    </dgm:pt>
    <dgm:pt modelId="{01B6F617-78B4-F94D-9A04-A7638EC8F6A5}" type="sibTrans" cxnId="{AD50D0CA-8D49-9845-8DBE-948D28D504D3}">
      <dgm:prSet/>
      <dgm:spPr/>
      <dgm:t>
        <a:bodyPr/>
        <a:lstStyle/>
        <a:p>
          <a:endParaRPr lang="en-US" b="0" i="0">
            <a:latin typeface="Avenir Light" panose="020B0402020203020204" pitchFamily="34" charset="77"/>
          </a:endParaRPr>
        </a:p>
      </dgm:t>
    </dgm:pt>
    <dgm:pt modelId="{D0616B41-33E2-4C45-B534-7871E24DB8F8}">
      <dgm:prSet phldrT="[Text]"/>
      <dgm:spPr/>
      <dgm:t>
        <a:bodyPr/>
        <a:lstStyle/>
        <a:p>
          <a:r>
            <a:rPr lang="en-US" b="0" i="0" dirty="0">
              <a:latin typeface="Avenir Light" panose="020B0402020203020204" pitchFamily="34" charset="77"/>
            </a:rPr>
            <a:t>Database Administrator</a:t>
          </a:r>
        </a:p>
      </dgm:t>
    </dgm:pt>
    <dgm:pt modelId="{CFBA2676-9222-6043-A4C9-A705567C63B2}" type="parTrans" cxnId="{E7F9E041-8B5E-5348-803C-1A8FCDECA06B}">
      <dgm:prSet/>
      <dgm:spPr/>
      <dgm:t>
        <a:bodyPr/>
        <a:lstStyle/>
        <a:p>
          <a:endParaRPr lang="en-US" b="0" i="0">
            <a:latin typeface="Avenir Light" panose="020B0402020203020204" pitchFamily="34" charset="77"/>
          </a:endParaRPr>
        </a:p>
      </dgm:t>
    </dgm:pt>
    <dgm:pt modelId="{ACB8ECD9-46D0-E44F-A41A-7A6CF35A65F6}" type="sibTrans" cxnId="{E7F9E041-8B5E-5348-803C-1A8FCDECA06B}">
      <dgm:prSet/>
      <dgm:spPr/>
      <dgm:t>
        <a:bodyPr/>
        <a:lstStyle/>
        <a:p>
          <a:endParaRPr lang="en-US" b="0" i="0">
            <a:latin typeface="Avenir Light" panose="020B0402020203020204" pitchFamily="34" charset="77"/>
          </a:endParaRPr>
        </a:p>
      </dgm:t>
    </dgm:pt>
    <dgm:pt modelId="{8EAF9A5F-50EE-A341-8685-029E20E6BB60}">
      <dgm:prSet phldrT="[Text]"/>
      <dgm:spPr/>
      <dgm:t>
        <a:bodyPr/>
        <a:lstStyle/>
        <a:p>
          <a:r>
            <a:rPr lang="en-US" b="0" i="0" dirty="0">
              <a:latin typeface="Avenir Light" panose="020B0402020203020204" pitchFamily="34" charset="77"/>
            </a:rPr>
            <a:t>System Analyst</a:t>
          </a:r>
        </a:p>
      </dgm:t>
    </dgm:pt>
    <dgm:pt modelId="{30EB8FFD-AB95-774C-B585-DD54134B4668}" type="parTrans" cxnId="{6728A5DA-F438-E342-98B9-DFA6566C1B12}">
      <dgm:prSet/>
      <dgm:spPr/>
      <dgm:t>
        <a:bodyPr/>
        <a:lstStyle/>
        <a:p>
          <a:endParaRPr lang="en-US" b="0" i="0">
            <a:latin typeface="Avenir Light" panose="020B0402020203020204" pitchFamily="34" charset="77"/>
          </a:endParaRPr>
        </a:p>
      </dgm:t>
    </dgm:pt>
    <dgm:pt modelId="{AACACE24-AAE9-CE44-8C58-91703CCE6933}" type="sibTrans" cxnId="{6728A5DA-F438-E342-98B9-DFA6566C1B12}">
      <dgm:prSet/>
      <dgm:spPr/>
      <dgm:t>
        <a:bodyPr/>
        <a:lstStyle/>
        <a:p>
          <a:endParaRPr lang="en-US" b="0" i="0">
            <a:latin typeface="Avenir Light" panose="020B0402020203020204" pitchFamily="34" charset="77"/>
          </a:endParaRPr>
        </a:p>
      </dgm:t>
    </dgm:pt>
    <dgm:pt modelId="{704D9563-EDAD-0943-BBA6-E6E291408984}">
      <dgm:prSet phldrT="[Text]"/>
      <dgm:spPr/>
      <dgm:t>
        <a:bodyPr/>
        <a:lstStyle/>
        <a:p>
          <a:r>
            <a:rPr lang="en-US" b="0" i="0" dirty="0">
              <a:latin typeface="Avenir Light" panose="020B0402020203020204" pitchFamily="34" charset="77"/>
            </a:rPr>
            <a:t>Database Architect / Designer</a:t>
          </a:r>
        </a:p>
      </dgm:t>
    </dgm:pt>
    <dgm:pt modelId="{2B3FA4AE-C63D-3740-AF1B-FF513FB408D2}" type="parTrans" cxnId="{A6BB7ED0-FBB2-914B-8A71-2AAA81775622}">
      <dgm:prSet/>
      <dgm:spPr/>
      <dgm:t>
        <a:bodyPr/>
        <a:lstStyle/>
        <a:p>
          <a:endParaRPr lang="en-US" b="0" i="0">
            <a:latin typeface="Avenir Light" panose="020B0402020203020204" pitchFamily="34" charset="77"/>
          </a:endParaRPr>
        </a:p>
      </dgm:t>
    </dgm:pt>
    <dgm:pt modelId="{BCF6F5DC-6367-BC41-A7FE-36A26AEC4C75}" type="sibTrans" cxnId="{A6BB7ED0-FBB2-914B-8A71-2AAA81775622}">
      <dgm:prSet/>
      <dgm:spPr/>
      <dgm:t>
        <a:bodyPr/>
        <a:lstStyle/>
        <a:p>
          <a:endParaRPr lang="en-US" b="0" i="0">
            <a:latin typeface="Avenir Light" panose="020B0402020203020204" pitchFamily="34" charset="77"/>
          </a:endParaRPr>
        </a:p>
      </dgm:t>
    </dgm:pt>
    <dgm:pt modelId="{C05FBEFB-4DB9-B340-B30D-6EB11CBFECD6}">
      <dgm:prSet phldrT="[Text]"/>
      <dgm:spPr/>
      <dgm:t>
        <a:bodyPr/>
        <a:lstStyle/>
        <a:p>
          <a:r>
            <a:rPr lang="en-US" b="0" i="0" dirty="0">
              <a:latin typeface="Avenir Light" panose="020B0402020203020204" pitchFamily="34" charset="77"/>
            </a:rPr>
            <a:t>Application Developer</a:t>
          </a:r>
        </a:p>
      </dgm:t>
    </dgm:pt>
    <dgm:pt modelId="{A1D71E1E-0694-2B4E-99B9-0CDBAFB2FE0A}" type="parTrans" cxnId="{3B6B1CD0-7C3C-F64A-BF2D-F5092AB3A43E}">
      <dgm:prSet/>
      <dgm:spPr/>
      <dgm:t>
        <a:bodyPr/>
        <a:lstStyle/>
        <a:p>
          <a:endParaRPr lang="en-US" b="0" i="0">
            <a:latin typeface="Avenir Light" panose="020B0402020203020204" pitchFamily="34" charset="77"/>
          </a:endParaRPr>
        </a:p>
      </dgm:t>
    </dgm:pt>
    <dgm:pt modelId="{49B4B565-68E3-9C4B-B49D-2C466C80386E}" type="sibTrans" cxnId="{3B6B1CD0-7C3C-F64A-BF2D-F5092AB3A43E}">
      <dgm:prSet/>
      <dgm:spPr/>
      <dgm:t>
        <a:bodyPr/>
        <a:lstStyle/>
        <a:p>
          <a:endParaRPr lang="en-US" b="0" i="0">
            <a:latin typeface="Avenir Light" panose="020B0402020203020204" pitchFamily="34" charset="77"/>
          </a:endParaRPr>
        </a:p>
      </dgm:t>
    </dgm:pt>
    <dgm:pt modelId="{6B528215-DED2-4343-8B20-357C44EBB975}">
      <dgm:prSet phldrT="[Text]"/>
      <dgm:spPr/>
      <dgm:t>
        <a:bodyPr/>
        <a:lstStyle/>
        <a:p>
          <a:r>
            <a:rPr lang="en-US" b="0" i="0" dirty="0">
              <a:latin typeface="Avenir Light" panose="020B0402020203020204" pitchFamily="34" charset="77"/>
            </a:rPr>
            <a:t>System Administrator</a:t>
          </a:r>
        </a:p>
      </dgm:t>
    </dgm:pt>
    <dgm:pt modelId="{4ED35598-5663-CE43-A3DF-03A3FDFF23FB}" type="parTrans" cxnId="{77115041-C172-0046-B9C7-42344A341114}">
      <dgm:prSet/>
      <dgm:spPr/>
      <dgm:t>
        <a:bodyPr/>
        <a:lstStyle/>
        <a:p>
          <a:endParaRPr lang="en-US" b="0" i="0">
            <a:latin typeface="Avenir Light" panose="020B0402020203020204" pitchFamily="34" charset="77"/>
          </a:endParaRPr>
        </a:p>
      </dgm:t>
    </dgm:pt>
    <dgm:pt modelId="{42B486AE-1302-0642-8CE2-C1BB121AAF83}" type="sibTrans" cxnId="{77115041-C172-0046-B9C7-42344A341114}">
      <dgm:prSet/>
      <dgm:spPr/>
      <dgm:t>
        <a:bodyPr/>
        <a:lstStyle/>
        <a:p>
          <a:endParaRPr lang="en-US" b="0" i="0">
            <a:latin typeface="Avenir Light" panose="020B0402020203020204" pitchFamily="34" charset="77"/>
          </a:endParaRPr>
        </a:p>
      </dgm:t>
    </dgm:pt>
    <dgm:pt modelId="{84B8C416-1F3E-3342-B713-CAB12B7C760D}" type="pres">
      <dgm:prSet presAssocID="{6C5B125A-5F87-414F-99A2-4743D2145083}" presName="Name0" presStyleCnt="0">
        <dgm:presLayoutVars>
          <dgm:dir/>
          <dgm:animLvl val="lvl"/>
          <dgm:resizeHandles val="exact"/>
        </dgm:presLayoutVars>
      </dgm:prSet>
      <dgm:spPr/>
    </dgm:pt>
    <dgm:pt modelId="{EB7E9CA5-971B-D44A-94C5-FF8C647C3838}" type="pres">
      <dgm:prSet presAssocID="{257F0383-16DC-4E49-AF4F-9E7AA0D6159F}" presName="composite" presStyleCnt="0"/>
      <dgm:spPr/>
    </dgm:pt>
    <dgm:pt modelId="{A1D164D8-E7E3-6842-8E46-9780C7EA581D}" type="pres">
      <dgm:prSet presAssocID="{257F0383-16DC-4E49-AF4F-9E7AA0D6159F}" presName="parTx" presStyleLbl="alignNode1" presStyleIdx="0" presStyleCnt="2">
        <dgm:presLayoutVars>
          <dgm:chMax val="0"/>
          <dgm:chPref val="0"/>
          <dgm:bulletEnabled val="1"/>
        </dgm:presLayoutVars>
      </dgm:prSet>
      <dgm:spPr/>
    </dgm:pt>
    <dgm:pt modelId="{F209746E-A509-FB41-9277-3748D5C02306}" type="pres">
      <dgm:prSet presAssocID="{257F0383-16DC-4E49-AF4F-9E7AA0D6159F}" presName="desTx" presStyleLbl="alignAccFollowNode1" presStyleIdx="0" presStyleCnt="2">
        <dgm:presLayoutVars>
          <dgm:bulletEnabled val="1"/>
        </dgm:presLayoutVars>
      </dgm:prSet>
      <dgm:spPr/>
    </dgm:pt>
    <dgm:pt modelId="{7617AD76-FE92-8E4B-80DC-D80CB9515A89}" type="pres">
      <dgm:prSet presAssocID="{89D5060C-7B2C-7147-981E-E8A40D384F92}" presName="space" presStyleCnt="0"/>
      <dgm:spPr/>
    </dgm:pt>
    <dgm:pt modelId="{C60E846F-766E-7F45-97FA-1AD4140C599F}" type="pres">
      <dgm:prSet presAssocID="{ACC4659E-D541-5C4E-978B-C99CA86B2FA2}" presName="composite" presStyleCnt="0"/>
      <dgm:spPr/>
    </dgm:pt>
    <dgm:pt modelId="{9CD71953-CBC8-8B44-9C91-834286B3ABA1}" type="pres">
      <dgm:prSet presAssocID="{ACC4659E-D541-5C4E-978B-C99CA86B2FA2}" presName="parTx" presStyleLbl="alignNode1" presStyleIdx="1" presStyleCnt="2">
        <dgm:presLayoutVars>
          <dgm:chMax val="0"/>
          <dgm:chPref val="0"/>
          <dgm:bulletEnabled val="1"/>
        </dgm:presLayoutVars>
      </dgm:prSet>
      <dgm:spPr/>
    </dgm:pt>
    <dgm:pt modelId="{E71756A6-B0E8-D84E-AC32-2671448BD4E0}" type="pres">
      <dgm:prSet presAssocID="{ACC4659E-D541-5C4E-978B-C99CA86B2FA2}" presName="desTx" presStyleLbl="alignAccFollowNode1" presStyleIdx="1" presStyleCnt="2" custLinFactNeighborY="-403">
        <dgm:presLayoutVars>
          <dgm:bulletEnabled val="1"/>
        </dgm:presLayoutVars>
      </dgm:prSet>
      <dgm:spPr/>
    </dgm:pt>
  </dgm:ptLst>
  <dgm:cxnLst>
    <dgm:cxn modelId="{5019C707-1B6F-B244-AE66-F35F741D72C1}" type="presOf" srcId="{D0616B41-33E2-4C45-B534-7871E24DB8F8}" destId="{E71756A6-B0E8-D84E-AC32-2671448BD4E0}" srcOrd="0" destOrd="0" presId="urn:microsoft.com/office/officeart/2005/8/layout/hList1"/>
    <dgm:cxn modelId="{CD2C8A28-FB95-CF41-AC05-B9CBF5913E98}" srcId="{6C5B125A-5F87-414F-99A2-4743D2145083}" destId="{257F0383-16DC-4E49-AF4F-9E7AA0D6159F}" srcOrd="0" destOrd="0" parTransId="{9FAF4CA1-F55A-7E44-8ADF-48BCDA42C908}" sibTransId="{89D5060C-7B2C-7147-981E-E8A40D384F92}"/>
    <dgm:cxn modelId="{7B70322F-632C-5B47-A981-9AD3FA2F60C1}" srcId="{257F0383-16DC-4E49-AF4F-9E7AA0D6159F}" destId="{CEE5B175-17E5-6D4A-82F2-34214C8016FA}" srcOrd="0" destOrd="0" parTransId="{73EB7AD5-07EC-904B-B908-16B73ADCB1C9}" sibTransId="{549B2B0E-E303-FA43-A472-035480193174}"/>
    <dgm:cxn modelId="{3597E23C-5FBC-3F44-BEAF-78B997B9F109}" type="presOf" srcId="{ACC4659E-D541-5C4E-978B-C99CA86B2FA2}" destId="{9CD71953-CBC8-8B44-9C91-834286B3ABA1}" srcOrd="0" destOrd="0" presId="urn:microsoft.com/office/officeart/2005/8/layout/hList1"/>
    <dgm:cxn modelId="{77115041-C172-0046-B9C7-42344A341114}" srcId="{ACC4659E-D541-5C4E-978B-C99CA86B2FA2}" destId="{6B528215-DED2-4343-8B20-357C44EBB975}" srcOrd="1" destOrd="0" parTransId="{4ED35598-5663-CE43-A3DF-03A3FDFF23FB}" sibTransId="{42B486AE-1302-0642-8CE2-C1BB121AAF83}"/>
    <dgm:cxn modelId="{E7F9E041-8B5E-5348-803C-1A8FCDECA06B}" srcId="{ACC4659E-D541-5C4E-978B-C99CA86B2FA2}" destId="{D0616B41-33E2-4C45-B534-7871E24DB8F8}" srcOrd="0" destOrd="0" parTransId="{CFBA2676-9222-6043-A4C9-A705567C63B2}" sibTransId="{ACB8ECD9-46D0-E44F-A41A-7A6CF35A65F6}"/>
    <dgm:cxn modelId="{BFDF0C49-CC14-204A-BE8E-41E48B32535B}" type="presOf" srcId="{257F0383-16DC-4E49-AF4F-9E7AA0D6159F}" destId="{A1D164D8-E7E3-6842-8E46-9780C7EA581D}" srcOrd="0" destOrd="0" presId="urn:microsoft.com/office/officeart/2005/8/layout/hList1"/>
    <dgm:cxn modelId="{A2947D49-9CA3-B74B-AAE4-736526B61E43}" type="presOf" srcId="{6B528215-DED2-4343-8B20-357C44EBB975}" destId="{E71756A6-B0E8-D84E-AC32-2671448BD4E0}" srcOrd="0" destOrd="1" presId="urn:microsoft.com/office/officeart/2005/8/layout/hList1"/>
    <dgm:cxn modelId="{6F4B9A5D-D7F0-D84B-8961-A04FD871A183}" type="presOf" srcId="{8EAF9A5F-50EE-A341-8685-029E20E6BB60}" destId="{E71756A6-B0E8-D84E-AC32-2671448BD4E0}" srcOrd="0" destOrd="3" presId="urn:microsoft.com/office/officeart/2005/8/layout/hList1"/>
    <dgm:cxn modelId="{70B1C17E-A664-F141-A0AE-FBCD1EEA94B9}" type="presOf" srcId="{704D9563-EDAD-0943-BBA6-E6E291408984}" destId="{E71756A6-B0E8-D84E-AC32-2671448BD4E0}" srcOrd="0" destOrd="2" presId="urn:microsoft.com/office/officeart/2005/8/layout/hList1"/>
    <dgm:cxn modelId="{00B3459A-A51F-CB4A-9734-5D723BFD46EB}" type="presOf" srcId="{CEE5B175-17E5-6D4A-82F2-34214C8016FA}" destId="{F209746E-A509-FB41-9277-3748D5C02306}" srcOrd="0" destOrd="0" presId="urn:microsoft.com/office/officeart/2005/8/layout/hList1"/>
    <dgm:cxn modelId="{2F655B9B-8D54-7B41-96CE-104E18CC21EE}" type="presOf" srcId="{6C5B125A-5F87-414F-99A2-4743D2145083}" destId="{84B8C416-1F3E-3342-B713-CAB12B7C760D}" srcOrd="0" destOrd="0" presId="urn:microsoft.com/office/officeart/2005/8/layout/hList1"/>
    <dgm:cxn modelId="{AD50D0CA-8D49-9845-8DBE-948D28D504D3}" srcId="{6C5B125A-5F87-414F-99A2-4743D2145083}" destId="{ACC4659E-D541-5C4E-978B-C99CA86B2FA2}" srcOrd="1" destOrd="0" parTransId="{731BBB54-FBB3-7242-9D15-E00480BDCE00}" sibTransId="{01B6F617-78B4-F94D-9A04-A7638EC8F6A5}"/>
    <dgm:cxn modelId="{3B6B1CD0-7C3C-F64A-BF2D-F5092AB3A43E}" srcId="{ACC4659E-D541-5C4E-978B-C99CA86B2FA2}" destId="{C05FBEFB-4DB9-B340-B30D-6EB11CBFECD6}" srcOrd="4" destOrd="0" parTransId="{A1D71E1E-0694-2B4E-99B9-0CDBAFB2FE0A}" sibTransId="{49B4B565-68E3-9C4B-B49D-2C466C80386E}"/>
    <dgm:cxn modelId="{A6BB7ED0-FBB2-914B-8A71-2AAA81775622}" srcId="{ACC4659E-D541-5C4E-978B-C99CA86B2FA2}" destId="{704D9563-EDAD-0943-BBA6-E6E291408984}" srcOrd="2" destOrd="0" parTransId="{2B3FA4AE-C63D-3740-AF1B-FF513FB408D2}" sibTransId="{BCF6F5DC-6367-BC41-A7FE-36A26AEC4C75}"/>
    <dgm:cxn modelId="{6728A5DA-F438-E342-98B9-DFA6566C1B12}" srcId="{ACC4659E-D541-5C4E-978B-C99CA86B2FA2}" destId="{8EAF9A5F-50EE-A341-8685-029E20E6BB60}" srcOrd="3" destOrd="0" parTransId="{30EB8FFD-AB95-774C-B585-DD54134B4668}" sibTransId="{AACACE24-AAE9-CE44-8C58-91703CCE6933}"/>
    <dgm:cxn modelId="{0F9EC8E5-112E-2245-93AA-32074A049E0E}" type="presOf" srcId="{C05FBEFB-4DB9-B340-B30D-6EB11CBFECD6}" destId="{E71756A6-B0E8-D84E-AC32-2671448BD4E0}" srcOrd="0" destOrd="4" presId="urn:microsoft.com/office/officeart/2005/8/layout/hList1"/>
    <dgm:cxn modelId="{1411E619-27ED-2546-8180-E18FF620284E}" type="presParOf" srcId="{84B8C416-1F3E-3342-B713-CAB12B7C760D}" destId="{EB7E9CA5-971B-D44A-94C5-FF8C647C3838}" srcOrd="0" destOrd="0" presId="urn:microsoft.com/office/officeart/2005/8/layout/hList1"/>
    <dgm:cxn modelId="{B4FE131A-0B03-CE46-B472-ABA3D3EC4AEE}" type="presParOf" srcId="{EB7E9CA5-971B-D44A-94C5-FF8C647C3838}" destId="{A1D164D8-E7E3-6842-8E46-9780C7EA581D}" srcOrd="0" destOrd="0" presId="urn:microsoft.com/office/officeart/2005/8/layout/hList1"/>
    <dgm:cxn modelId="{A58D43E5-F9C1-9241-B0A2-36393F420317}" type="presParOf" srcId="{EB7E9CA5-971B-D44A-94C5-FF8C647C3838}" destId="{F209746E-A509-FB41-9277-3748D5C02306}" srcOrd="1" destOrd="0" presId="urn:microsoft.com/office/officeart/2005/8/layout/hList1"/>
    <dgm:cxn modelId="{2B34ABEE-3441-6D43-ADB9-5F17719136D4}" type="presParOf" srcId="{84B8C416-1F3E-3342-B713-CAB12B7C760D}" destId="{7617AD76-FE92-8E4B-80DC-D80CB9515A89}" srcOrd="1" destOrd="0" presId="urn:microsoft.com/office/officeart/2005/8/layout/hList1"/>
    <dgm:cxn modelId="{D6B9A993-CA00-B243-8FAD-A64837BD215E}" type="presParOf" srcId="{84B8C416-1F3E-3342-B713-CAB12B7C760D}" destId="{C60E846F-766E-7F45-97FA-1AD4140C599F}" srcOrd="2" destOrd="0" presId="urn:microsoft.com/office/officeart/2005/8/layout/hList1"/>
    <dgm:cxn modelId="{77F38DDE-AE97-0543-9C26-E3F3B4379A76}" type="presParOf" srcId="{C60E846F-766E-7F45-97FA-1AD4140C599F}" destId="{9CD71953-CBC8-8B44-9C91-834286B3ABA1}" srcOrd="0" destOrd="0" presId="urn:microsoft.com/office/officeart/2005/8/layout/hList1"/>
    <dgm:cxn modelId="{2EAAEF50-8329-1149-9282-924056025EA4}" type="presParOf" srcId="{C60E846F-766E-7F45-97FA-1AD4140C599F}" destId="{E71756A6-B0E8-D84E-AC32-2671448BD4E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AD66-FD9B-477F-AABE-34AAAE55EAA5}">
      <dsp:nvSpPr>
        <dsp:cNvPr id="0" name=""/>
        <dsp:cNvSpPr/>
      </dsp:nvSpPr>
      <dsp:spPr>
        <a:xfrm>
          <a:off x="705431" y="243638"/>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6A034-1297-48E7-8AA7-484775C30BE0}">
      <dsp:nvSpPr>
        <dsp:cNvPr id="0" name=""/>
        <dsp:cNvSpPr/>
      </dsp:nvSpPr>
      <dsp:spPr>
        <a:xfrm>
          <a:off x="1174131" y="712339"/>
          <a:ext cx="1018410" cy="1018410"/>
        </a:xfrm>
        <a:prstGeom prst="rect">
          <a:avLst/>
        </a:prstGeom>
        <a:blipFill>
          <a:blip xmlns:r="http://schemas.openxmlformats.org/officeDocument/2006/relationships" r:embed="rId1">
            <a:biLevel thresh="25000"/>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3CCC7-B643-4994-9D68-352C5F7BA651}">
      <dsp:nvSpPr>
        <dsp:cNvPr id="0" name=""/>
        <dsp:cNvSpPr/>
      </dsp:nvSpPr>
      <dsp:spPr>
        <a:xfrm>
          <a:off x="80212" y="2808639"/>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UNDERSTANDING THE FUNCTIONS OF THE DBMS</a:t>
          </a:r>
        </a:p>
      </dsp:txBody>
      <dsp:txXfrm>
        <a:off x="80212" y="2808639"/>
        <a:ext cx="3206250" cy="720000"/>
      </dsp:txXfrm>
    </dsp:sp>
    <dsp:sp modelId="{44777B9C-A709-4670-A331-827AD6092676}">
      <dsp:nvSpPr>
        <dsp:cNvPr id="0" name=""/>
        <dsp:cNvSpPr/>
      </dsp:nvSpPr>
      <dsp:spPr>
        <a:xfrm>
          <a:off x="4472774" y="243638"/>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C1865-843E-4E77-B429-C428B59A30D9}">
      <dsp:nvSpPr>
        <dsp:cNvPr id="0" name=""/>
        <dsp:cNvSpPr/>
      </dsp:nvSpPr>
      <dsp:spPr>
        <a:xfrm>
          <a:off x="4889587" y="660451"/>
          <a:ext cx="1122187" cy="1122187"/>
        </a:xfrm>
        <a:prstGeom prst="rect">
          <a:avLst/>
        </a:prstGeom>
        <a:blipFill>
          <a:blip xmlns:r="http://schemas.openxmlformats.org/officeDocument/2006/relationships" r:embed="rId2">
            <a:biLevel thresh="25000"/>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C60A47-29C5-460F-AC9B-0DB6E0B7DD9F}">
      <dsp:nvSpPr>
        <dsp:cNvPr id="0" name=""/>
        <dsp:cNvSpPr/>
      </dsp:nvSpPr>
      <dsp:spPr>
        <a:xfrm>
          <a:off x="3847556" y="2808639"/>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IDENTIFYING the COMPONENTS OF THE DATABASE ENVIRONMENT</a:t>
          </a:r>
        </a:p>
      </dsp:txBody>
      <dsp:txXfrm>
        <a:off x="3847556" y="2808639"/>
        <a:ext cx="3206250" cy="720000"/>
      </dsp:txXfrm>
    </dsp:sp>
    <dsp:sp modelId="{45CF7DD6-71C8-4C72-B229-1668446A21F4}">
      <dsp:nvSpPr>
        <dsp:cNvPr id="0" name=""/>
        <dsp:cNvSpPr/>
      </dsp:nvSpPr>
      <dsp:spPr>
        <a:xfrm>
          <a:off x="8240118" y="243638"/>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30CE6-EC0B-4649-BBC1-121234EB8B10}">
      <dsp:nvSpPr>
        <dsp:cNvPr id="0" name=""/>
        <dsp:cNvSpPr/>
      </dsp:nvSpPr>
      <dsp:spPr>
        <a:xfrm>
          <a:off x="8656931" y="660451"/>
          <a:ext cx="1122187" cy="1122187"/>
        </a:xfrm>
        <a:prstGeom prst="rect">
          <a:avLst/>
        </a:prstGeom>
        <a:blipFill>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CDBD9-88D8-4AAE-A109-7C7647148F86}">
      <dsp:nvSpPr>
        <dsp:cNvPr id="0" name=""/>
        <dsp:cNvSpPr/>
      </dsp:nvSpPr>
      <dsp:spPr>
        <a:xfrm>
          <a:off x="7614899" y="2808639"/>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latin typeface="Avenir Book" panose="02000503020000020003" pitchFamily="2" charset="0"/>
            </a:rPr>
            <a:t>DESCRIBING the ROLES OF USERS IN THE DATABASE ENVIRONMENT</a:t>
          </a:r>
        </a:p>
      </dsp:txBody>
      <dsp:txXfrm>
        <a:off x="7614899" y="2808639"/>
        <a:ext cx="32062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869DA-24D4-D94E-A91D-15796F112997}">
      <dsp:nvSpPr>
        <dsp:cNvPr id="0" name=""/>
        <dsp:cNvSpPr/>
      </dsp:nvSpPr>
      <dsp:spPr>
        <a:xfrm>
          <a:off x="0" y="707"/>
          <a:ext cx="4112571" cy="60480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effectLst>
                <a:outerShdw blurRad="50800" dist="38100" dir="2700000" algn="tl" rotWithShape="0">
                  <a:prstClr val="black">
                    <a:alpha val="40000"/>
                  </a:prstClr>
                </a:outerShdw>
              </a:effectLst>
              <a:latin typeface="Avenir Light" panose="020B0402020203020204" pitchFamily="34" charset="77"/>
            </a:rPr>
            <a:t>Development</a:t>
          </a:r>
        </a:p>
      </dsp:txBody>
      <dsp:txXfrm>
        <a:off x="0" y="707"/>
        <a:ext cx="4112571" cy="604800"/>
      </dsp:txXfrm>
    </dsp:sp>
    <dsp:sp modelId="{88413037-70FE-BA4C-955B-A3FF85D2346E}">
      <dsp:nvSpPr>
        <dsp:cNvPr id="0" name=""/>
        <dsp:cNvSpPr/>
      </dsp:nvSpPr>
      <dsp:spPr>
        <a:xfrm>
          <a:off x="0" y="605507"/>
          <a:ext cx="4112571" cy="1181722"/>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Systems Analyst</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Database Architects/Designers</a:t>
          </a:r>
        </a:p>
        <a:p>
          <a:pPr marL="171450" lvl="1" indent="-171450" algn="l" defTabSz="800100">
            <a:lnSpc>
              <a:spcPct val="90000"/>
            </a:lnSpc>
            <a:spcBef>
              <a:spcPct val="0"/>
            </a:spcBef>
            <a:spcAft>
              <a:spcPct val="15000"/>
            </a:spcAft>
            <a:buChar char="•"/>
          </a:pPr>
          <a:r>
            <a:rPr lang="en-US" sz="1800" b="0" i="0" kern="1200" dirty="0">
              <a:latin typeface="Avenir Light" panose="020B0402020203020204" pitchFamily="34" charset="77"/>
            </a:rPr>
            <a:t>Application Developer</a:t>
          </a:r>
        </a:p>
      </dsp:txBody>
      <dsp:txXfrm>
        <a:off x="0" y="605507"/>
        <a:ext cx="4112571" cy="11817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EFEE-738B-1646-8120-CCFA7C2193DD}">
      <dsp:nvSpPr>
        <dsp:cNvPr id="0" name=""/>
        <dsp:cNvSpPr/>
      </dsp:nvSpPr>
      <dsp:spPr>
        <a:xfrm>
          <a:off x="0" y="37291"/>
          <a:ext cx="4112571" cy="5472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0" i="0" kern="1200" dirty="0">
              <a:effectLst>
                <a:outerShdw blurRad="50800" dist="38100" dir="2700000" algn="tl" rotWithShape="0">
                  <a:prstClr val="black">
                    <a:alpha val="40000"/>
                  </a:prstClr>
                </a:outerShdw>
              </a:effectLst>
              <a:latin typeface="Avenir Light" panose="020B0402020203020204" pitchFamily="34" charset="77"/>
            </a:rPr>
            <a:t>Deployment</a:t>
          </a:r>
          <a:endParaRPr lang="en-US" sz="1900" kern="1200" dirty="0"/>
        </a:p>
      </dsp:txBody>
      <dsp:txXfrm>
        <a:off x="0" y="37291"/>
        <a:ext cx="4112571" cy="547200"/>
      </dsp:txXfrm>
    </dsp:sp>
    <dsp:sp modelId="{0C5B90D4-8A49-584E-9928-17143B3CB2D8}">
      <dsp:nvSpPr>
        <dsp:cNvPr id="0" name=""/>
        <dsp:cNvSpPr/>
      </dsp:nvSpPr>
      <dsp:spPr>
        <a:xfrm>
          <a:off x="0" y="584491"/>
          <a:ext cx="4112571" cy="912712"/>
        </a:xfrm>
        <a:prstGeom prst="rect">
          <a:avLst/>
        </a:prstGeom>
        <a:solidFill>
          <a:schemeClr val="accent4">
            <a:alpha val="90000"/>
            <a:tint val="40000"/>
            <a:hueOff val="0"/>
            <a:satOff val="0"/>
            <a:lumOff val="0"/>
            <a:alphaOff val="0"/>
          </a:schemeClr>
        </a:solidFill>
        <a:ln w="19050" cap="rnd"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System Administrators</a:t>
          </a:r>
        </a:p>
        <a:p>
          <a:pPr marL="171450" lvl="1" indent="-171450" algn="l" defTabSz="844550">
            <a:lnSpc>
              <a:spcPct val="90000"/>
            </a:lnSpc>
            <a:spcBef>
              <a:spcPct val="0"/>
            </a:spcBef>
            <a:spcAft>
              <a:spcPct val="15000"/>
            </a:spcAft>
            <a:buChar char="•"/>
          </a:pPr>
          <a:r>
            <a:rPr lang="en-US" sz="1900" b="0" i="0" kern="1200" dirty="0">
              <a:latin typeface="Avenir Light" panose="020B0402020203020204" pitchFamily="34" charset="77"/>
            </a:rPr>
            <a:t>Database Administrators</a:t>
          </a:r>
        </a:p>
      </dsp:txBody>
      <dsp:txXfrm>
        <a:off x="0" y="584491"/>
        <a:ext cx="4112571" cy="912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B0137-15CD-6547-A582-1E72B7CD3C5B}">
      <dsp:nvSpPr>
        <dsp:cNvPr id="0" name=""/>
        <dsp:cNvSpPr/>
      </dsp:nvSpPr>
      <dsp:spPr>
        <a:xfrm>
          <a:off x="16" y="13463"/>
          <a:ext cx="1552543" cy="621017"/>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70000"/>
            </a:lnSpc>
            <a:spcBef>
              <a:spcPct val="0"/>
            </a:spcBef>
            <a:spcAft>
              <a:spcPts val="0"/>
            </a:spcAft>
            <a:buNone/>
          </a:pPr>
          <a:r>
            <a:rPr lang="en-US" sz="1600" b="0" i="0" kern="1200" dirty="0">
              <a:effectLst>
                <a:outerShdw blurRad="50800" dist="38100" dir="2700000" algn="tl" rotWithShape="0">
                  <a:prstClr val="black">
                    <a:alpha val="40000"/>
                  </a:prstClr>
                </a:outerShdw>
              </a:effectLst>
              <a:latin typeface="Avenir Medium" panose="02000503020000020003" pitchFamily="2" charset="0"/>
            </a:rPr>
            <a:t>Human Interaction</a:t>
          </a:r>
        </a:p>
      </dsp:txBody>
      <dsp:txXfrm>
        <a:off x="16" y="13463"/>
        <a:ext cx="1552543" cy="621017"/>
      </dsp:txXfrm>
    </dsp:sp>
    <dsp:sp modelId="{430C3E3D-7F17-EA4A-B249-9E58A3EC9D5C}">
      <dsp:nvSpPr>
        <dsp:cNvPr id="0" name=""/>
        <dsp:cNvSpPr/>
      </dsp:nvSpPr>
      <dsp:spPr>
        <a:xfrm>
          <a:off x="16" y="634480"/>
          <a:ext cx="1552543" cy="1976400"/>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80000"/>
            </a:lnSpc>
            <a:spcBef>
              <a:spcPct val="0"/>
            </a:spcBef>
            <a:spcAft>
              <a:spcPts val="0"/>
            </a:spcAft>
            <a:buChar char="•"/>
          </a:pPr>
          <a:endParaRPr lang="en-US" sz="2400" b="0" i="0" kern="1200" spc="0" baseline="0" dirty="0">
            <a:latin typeface="Avenir Light" panose="020B0402020203020204" pitchFamily="34" charset="77"/>
          </a:endParaRPr>
        </a:p>
      </dsp:txBody>
      <dsp:txXfrm>
        <a:off x="16" y="634480"/>
        <a:ext cx="1552543" cy="1976400"/>
      </dsp:txXfrm>
    </dsp:sp>
    <dsp:sp modelId="{FC2DC23B-7E02-8348-86A5-58A8D93C65EB}">
      <dsp:nvSpPr>
        <dsp:cNvPr id="0" name=""/>
        <dsp:cNvSpPr/>
      </dsp:nvSpPr>
      <dsp:spPr>
        <a:xfrm>
          <a:off x="1769916" y="13463"/>
          <a:ext cx="1552543" cy="621017"/>
        </a:xfrm>
        <a:prstGeom prst="rect">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70000"/>
            </a:lnSpc>
            <a:spcBef>
              <a:spcPct val="0"/>
            </a:spcBef>
            <a:spcAft>
              <a:spcPts val="0"/>
            </a:spcAft>
            <a:buNone/>
          </a:pPr>
          <a:r>
            <a:rPr lang="en-US" sz="1600" b="0" i="0" kern="1200" dirty="0">
              <a:effectLst>
                <a:outerShdw blurRad="50800" dist="38100" dir="2700000" algn="tl" rotWithShape="0">
                  <a:prstClr val="black">
                    <a:alpha val="40000"/>
                  </a:prstClr>
                </a:outerShdw>
              </a:effectLst>
              <a:latin typeface="Avenir Medium" panose="02000503020000020003" pitchFamily="2" charset="0"/>
            </a:rPr>
            <a:t>Processing</a:t>
          </a:r>
        </a:p>
      </dsp:txBody>
      <dsp:txXfrm>
        <a:off x="1769916" y="13463"/>
        <a:ext cx="1552543" cy="621017"/>
      </dsp:txXfrm>
    </dsp:sp>
    <dsp:sp modelId="{D319B0D9-8A67-4E44-B188-67F5728F1A69}">
      <dsp:nvSpPr>
        <dsp:cNvPr id="0" name=""/>
        <dsp:cNvSpPr/>
      </dsp:nvSpPr>
      <dsp:spPr>
        <a:xfrm>
          <a:off x="1769916" y="634480"/>
          <a:ext cx="1552543" cy="1976400"/>
        </a:xfrm>
        <a:prstGeom prst="rect">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80000"/>
            </a:lnSpc>
            <a:spcBef>
              <a:spcPct val="0"/>
            </a:spcBef>
            <a:spcAft>
              <a:spcPts val="0"/>
            </a:spcAft>
            <a:buChar char="•"/>
          </a:pPr>
          <a:endParaRPr lang="en-US" sz="2400" b="0" i="0" kern="1200" spc="0" baseline="0" dirty="0">
            <a:latin typeface="Avenir Light" panose="020B0402020203020204" pitchFamily="34" charset="77"/>
          </a:endParaRPr>
        </a:p>
      </dsp:txBody>
      <dsp:txXfrm>
        <a:off x="1769916" y="634480"/>
        <a:ext cx="1552543" cy="197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Servers, Computing Devices of Users</a:t>
          </a:r>
          <a:endParaRPr lang="en-US" sz="1300" b="0" i="0" kern="1200" dirty="0">
            <a:effectLst/>
            <a:latin typeface="Avenir Light" panose="020B0402020203020204" pitchFamily="34" charset="77"/>
          </a:endParaRP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alpha val="90000"/>
            <a:hueOff val="407442"/>
            <a:satOff val="-1178"/>
            <a:lumOff val="-25"/>
            <a:alphaOff val="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Applications that will be developed</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Data to be managed</a:t>
          </a:r>
          <a:endParaRPr lang="en-US" sz="1300" b="0" i="0" kern="1200" dirty="0">
            <a:effectLst/>
            <a:latin typeface="Avenir Light" panose="020B0402020203020204" pitchFamily="34" charset="77"/>
          </a:endParaRP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alpha val="90000"/>
            <a:hueOff val="1222327"/>
            <a:satOff val="-3535"/>
            <a:lumOff val="-75"/>
            <a:alphaOff val="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clients of the database system</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clients that will affect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Servers, Computing Devices of Users</a:t>
          </a:r>
          <a:endParaRPr lang="en-US" sz="1300" b="0" i="0" kern="1200" dirty="0">
            <a:effectLst/>
            <a:latin typeface="Avenir Light" panose="020B0402020203020204" pitchFamily="34" charset="77"/>
          </a:endParaRP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alpha val="90000"/>
            <a:hueOff val="407442"/>
            <a:satOff val="-1178"/>
            <a:lumOff val="-25"/>
            <a:alphaOff val="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Applications that will be developed</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Data to be managed</a:t>
          </a:r>
          <a:endParaRPr lang="en-US" sz="1300" b="0" i="0" kern="1200" dirty="0">
            <a:effectLst/>
            <a:latin typeface="Avenir Light" panose="020B0402020203020204" pitchFamily="34" charset="77"/>
          </a:endParaRP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alpha val="90000"/>
            <a:hueOff val="1222327"/>
            <a:satOff val="-3535"/>
            <a:lumOff val="-75"/>
            <a:alphaOff val="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clients of the database system</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clients that will affect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Servers, Computing Devices of Users</a:t>
          </a:r>
          <a:endParaRPr lang="en-US" sz="1300" b="0" i="0" kern="1200" dirty="0">
            <a:effectLst/>
            <a:latin typeface="Avenir Light" panose="020B0402020203020204" pitchFamily="34" charset="77"/>
          </a:endParaRP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alpha val="90000"/>
            <a:hueOff val="407442"/>
            <a:satOff val="-1178"/>
            <a:lumOff val="-25"/>
            <a:alphaOff val="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Applications that will be developed</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Data to be managed</a:t>
          </a:r>
          <a:endParaRPr lang="en-US" sz="1300" b="0" i="0" kern="1200" dirty="0">
            <a:effectLst/>
            <a:latin typeface="Avenir Light" panose="020B0402020203020204" pitchFamily="34" charset="77"/>
          </a:endParaRP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alpha val="90000"/>
            <a:hueOff val="1222327"/>
            <a:satOff val="-3535"/>
            <a:lumOff val="-75"/>
            <a:alphaOff val="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clients of the database system</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clients that will affect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Servers, Computing Devices of Users</a:t>
          </a:r>
          <a:endParaRPr lang="en-US" sz="1300" b="0" i="0" kern="1200" dirty="0">
            <a:effectLst/>
            <a:latin typeface="Avenir Light" panose="020B0402020203020204" pitchFamily="34" charset="77"/>
          </a:endParaRP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alpha val="90000"/>
            <a:hueOff val="407442"/>
            <a:satOff val="-1178"/>
            <a:lumOff val="-25"/>
            <a:alphaOff val="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Applications that will be developed</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Data to be managed</a:t>
          </a:r>
          <a:endParaRPr lang="en-US" sz="1300" b="0" i="0" kern="1200" dirty="0">
            <a:effectLst/>
            <a:latin typeface="Avenir Light" panose="020B0402020203020204" pitchFamily="34" charset="77"/>
          </a:endParaRP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alpha val="90000"/>
            <a:hueOff val="1222327"/>
            <a:satOff val="-3535"/>
            <a:lumOff val="-75"/>
            <a:alphaOff val="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clients of the database system</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clients that will affect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Servers, Computing Devices of Users</a:t>
          </a:r>
          <a:endParaRPr lang="en-US" sz="1300" b="0" i="0" kern="1200" dirty="0">
            <a:effectLst/>
            <a:latin typeface="Avenir Light" panose="020B0402020203020204" pitchFamily="34" charset="77"/>
          </a:endParaRP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alpha val="90000"/>
            <a:hueOff val="407442"/>
            <a:satOff val="-1178"/>
            <a:lumOff val="-25"/>
            <a:alphaOff val="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Applications that will be developed</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Data to be managed</a:t>
          </a:r>
          <a:endParaRPr lang="en-US" sz="1300" b="0" i="0" kern="1200" dirty="0">
            <a:effectLst/>
            <a:latin typeface="Avenir Light" panose="020B0402020203020204" pitchFamily="34" charset="77"/>
          </a:endParaRP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alpha val="90000"/>
            <a:hueOff val="1222327"/>
            <a:satOff val="-3535"/>
            <a:lumOff val="-75"/>
            <a:alphaOff val="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clients of the database system</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clients that will affect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C9B8C-BBA2-E44C-AABD-6B94C68A9ECB}">
      <dsp:nvSpPr>
        <dsp:cNvPr id="0" name=""/>
        <dsp:cNvSpPr/>
      </dsp:nvSpPr>
      <dsp:spPr>
        <a:xfrm>
          <a:off x="4970" y="85"/>
          <a:ext cx="1905482" cy="762193"/>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Hardware</a:t>
          </a:r>
        </a:p>
      </dsp:txBody>
      <dsp:txXfrm>
        <a:off x="4970" y="85"/>
        <a:ext cx="1905482" cy="762193"/>
      </dsp:txXfrm>
    </dsp:sp>
    <dsp:sp modelId="{633B9972-AD51-DA4F-B9F0-4F639C8A01E0}">
      <dsp:nvSpPr>
        <dsp:cNvPr id="0" name=""/>
        <dsp:cNvSpPr/>
      </dsp:nvSpPr>
      <dsp:spPr>
        <a:xfrm>
          <a:off x="4970" y="762278"/>
          <a:ext cx="1905482" cy="2503439"/>
        </a:xfrm>
        <a:prstGeom prst="rect">
          <a:avLst/>
        </a:prstGeom>
        <a:solidFill>
          <a:schemeClr val="accent2">
            <a:tint val="40000"/>
            <a:hueOff val="407442"/>
            <a:satOff val="-1178"/>
            <a:lumOff val="-25"/>
            <a:alpha val="7000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Physical Devices that will be involved in Data Management</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dirty="0">
              <a:effectLst/>
              <a:latin typeface="Avenir Light" panose="020B0402020203020204" pitchFamily="34" charset="77"/>
            </a:rPr>
            <a:t>Servers, Computing Devices of Users</a:t>
          </a:r>
        </a:p>
      </dsp:txBody>
      <dsp:txXfrm>
        <a:off x="4970" y="762278"/>
        <a:ext cx="1905482" cy="2503439"/>
      </dsp:txXfrm>
    </dsp:sp>
    <dsp:sp modelId="{ADEB0865-D2DD-4B46-9A7F-AE4DBA07EA6D}">
      <dsp:nvSpPr>
        <dsp:cNvPr id="0" name=""/>
        <dsp:cNvSpPr/>
      </dsp:nvSpPr>
      <dsp:spPr>
        <a:xfrm>
          <a:off x="2177221" y="85"/>
          <a:ext cx="1905482" cy="762193"/>
        </a:xfrm>
        <a:prstGeom prst="rect">
          <a:avLst/>
        </a:prstGeom>
        <a:solidFill>
          <a:schemeClr val="accent2">
            <a:hueOff val="338703"/>
            <a:satOff val="-1658"/>
            <a:lumOff val="931"/>
            <a:alphaOff val="0"/>
          </a:schemeClr>
        </a:solidFill>
        <a:ln w="19050" cap="rnd" cmpd="sng" algn="ctr">
          <a:solidFill>
            <a:schemeClr val="accent2">
              <a:hueOff val="338703"/>
              <a:satOff val="-1658"/>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Software</a:t>
          </a:r>
        </a:p>
      </dsp:txBody>
      <dsp:txXfrm>
        <a:off x="2177221" y="85"/>
        <a:ext cx="1905482" cy="762193"/>
      </dsp:txXfrm>
    </dsp:sp>
    <dsp:sp modelId="{0A21284B-6323-694F-846C-E5369B403585}">
      <dsp:nvSpPr>
        <dsp:cNvPr id="0" name=""/>
        <dsp:cNvSpPr/>
      </dsp:nvSpPr>
      <dsp:spPr>
        <a:xfrm>
          <a:off x="2177221" y="762278"/>
          <a:ext cx="1905482" cy="2503439"/>
        </a:xfrm>
        <a:prstGeom prst="rect">
          <a:avLst/>
        </a:prstGeom>
        <a:solidFill>
          <a:schemeClr val="accent2">
            <a:tint val="40000"/>
            <a:hueOff val="407442"/>
            <a:satOff val="-1178"/>
            <a:lumOff val="-25"/>
            <a:alpha val="70000"/>
          </a:schemeClr>
        </a:solidFill>
        <a:ln w="19050" cap="rnd" cmpd="sng" algn="ctr">
          <a:solidFill>
            <a:schemeClr val="accent2">
              <a:tint val="40000"/>
              <a:alpha val="90000"/>
              <a:hueOff val="407442"/>
              <a:satOff val="-1178"/>
              <a:lumOff val="-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Operating System the DBMS and Database will be working with</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DBMS Software</a:t>
          </a:r>
          <a:endParaRPr lang="en-US" sz="1300" b="0" i="0" kern="1200" dirty="0">
            <a:effectLst/>
            <a:latin typeface="Avenir Light" panose="020B0402020203020204" pitchFamily="34" charset="77"/>
          </a:endParaRPr>
        </a:p>
        <a:p>
          <a:pPr marL="114300" lvl="1" indent="-114300" algn="l" defTabSz="577850">
            <a:lnSpc>
              <a:spcPct val="90000"/>
            </a:lnSpc>
            <a:spcBef>
              <a:spcPct val="0"/>
            </a:spcBef>
            <a:spcAft>
              <a:spcPct val="15000"/>
            </a:spcAft>
            <a:buChar char="•"/>
          </a:pPr>
          <a:r>
            <a:rPr lang="en-US" sz="1300" b="0" i="0" kern="1200" dirty="0">
              <a:solidFill>
                <a:schemeClr val="bg1"/>
              </a:solidFill>
              <a:effectLst/>
              <a:latin typeface="Avenir Light" panose="020B0402020203020204" pitchFamily="34" charset="77"/>
            </a:rPr>
            <a:t>Applications that will be developed</a:t>
          </a: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Software Tools that will be used by users</a:t>
          </a:r>
          <a:endParaRPr lang="en-US" sz="1300" b="0" i="0" kern="1200" dirty="0">
            <a:effectLst/>
            <a:latin typeface="Avenir Light" panose="020B0402020203020204" pitchFamily="34" charset="77"/>
          </a:endParaRPr>
        </a:p>
      </dsp:txBody>
      <dsp:txXfrm>
        <a:off x="2177221" y="762278"/>
        <a:ext cx="1905482" cy="2503439"/>
      </dsp:txXfrm>
    </dsp:sp>
    <dsp:sp modelId="{0FCC7AEA-B3D3-2A42-8ECB-FF23BB43318A}">
      <dsp:nvSpPr>
        <dsp:cNvPr id="0" name=""/>
        <dsp:cNvSpPr/>
      </dsp:nvSpPr>
      <dsp:spPr>
        <a:xfrm>
          <a:off x="4349471" y="85"/>
          <a:ext cx="1905482" cy="762193"/>
        </a:xfrm>
        <a:prstGeom prst="rect">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Data</a:t>
          </a:r>
        </a:p>
      </dsp:txBody>
      <dsp:txXfrm>
        <a:off x="4349471" y="85"/>
        <a:ext cx="1905482" cy="762193"/>
      </dsp:txXfrm>
    </dsp:sp>
    <dsp:sp modelId="{EB8EE5E2-2D59-4446-94CD-A432DE7BC609}">
      <dsp:nvSpPr>
        <dsp:cNvPr id="0" name=""/>
        <dsp:cNvSpPr/>
      </dsp:nvSpPr>
      <dsp:spPr>
        <a:xfrm>
          <a:off x="4349471" y="762278"/>
          <a:ext cx="1905482" cy="2503439"/>
        </a:xfrm>
        <a:prstGeom prst="rect">
          <a:avLst/>
        </a:prstGeom>
        <a:solidFill>
          <a:schemeClr val="accent2">
            <a:tint val="40000"/>
            <a:hueOff val="407442"/>
            <a:satOff val="-1178"/>
            <a:lumOff val="-25"/>
            <a:alpha val="7000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solidFill>
                <a:schemeClr val="bg1"/>
              </a:solidFill>
              <a:effectLst/>
              <a:latin typeface="Avenir Light" panose="020B0402020203020204" pitchFamily="34" charset="77"/>
            </a:rPr>
            <a:t>Data to be managed</a:t>
          </a:r>
        </a:p>
      </dsp:txBody>
      <dsp:txXfrm>
        <a:off x="4349471" y="762278"/>
        <a:ext cx="1905482" cy="2503439"/>
      </dsp:txXfrm>
    </dsp:sp>
    <dsp:sp modelId="{D42139A5-CBD8-6241-AF43-8C192A1CC114}">
      <dsp:nvSpPr>
        <dsp:cNvPr id="0" name=""/>
        <dsp:cNvSpPr/>
      </dsp:nvSpPr>
      <dsp:spPr>
        <a:xfrm>
          <a:off x="6521721" y="85"/>
          <a:ext cx="1905482" cy="762193"/>
        </a:xfrm>
        <a:prstGeom prst="rect">
          <a:avLst/>
        </a:prstGeom>
        <a:solidFill>
          <a:schemeClr val="accent2">
            <a:hueOff val="1016110"/>
            <a:satOff val="-4974"/>
            <a:lumOff val="2794"/>
            <a:alphaOff val="0"/>
          </a:schemeClr>
        </a:solidFill>
        <a:ln w="19050" cap="rnd" cmpd="sng" algn="ctr">
          <a:solidFill>
            <a:schemeClr val="accent2">
              <a:hueOff val="1016110"/>
              <a:satOff val="-4974"/>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People</a:t>
          </a:r>
        </a:p>
      </dsp:txBody>
      <dsp:txXfrm>
        <a:off x="6521721" y="85"/>
        <a:ext cx="1905482" cy="762193"/>
      </dsp:txXfrm>
    </dsp:sp>
    <dsp:sp modelId="{4E40514E-EBBE-2A4D-8BAA-C292556C1CA2}">
      <dsp:nvSpPr>
        <dsp:cNvPr id="0" name=""/>
        <dsp:cNvSpPr/>
      </dsp:nvSpPr>
      <dsp:spPr>
        <a:xfrm>
          <a:off x="6521721" y="762278"/>
          <a:ext cx="1905482" cy="2503439"/>
        </a:xfrm>
        <a:prstGeom prst="rect">
          <a:avLst/>
        </a:prstGeom>
        <a:solidFill>
          <a:schemeClr val="accent2">
            <a:tint val="40000"/>
            <a:hueOff val="407442"/>
            <a:satOff val="-1178"/>
            <a:lumOff val="-25"/>
            <a:alpha val="70000"/>
          </a:schemeClr>
        </a:solidFill>
        <a:ln w="19050" cap="rnd" cmpd="sng" algn="ctr">
          <a:solidFill>
            <a:schemeClr val="accent2">
              <a:tint val="40000"/>
              <a:alpha val="90000"/>
              <a:hueOff val="1222327"/>
              <a:satOff val="-3535"/>
              <a:lumOff val="-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solidFill>
                <a:schemeClr val="bg1"/>
              </a:solidFill>
              <a:effectLst/>
              <a:latin typeface="Avenir Light" panose="020B0402020203020204" pitchFamily="34" charset="77"/>
            </a:rPr>
            <a:t>The different clients of the database system</a:t>
          </a: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The different technical users that will ensure that the database system is what clients need</a:t>
          </a:r>
          <a:endParaRPr lang="en-US" sz="1300" b="0" i="0" kern="1200" dirty="0">
            <a:effectLst/>
            <a:latin typeface="Avenir Light" panose="020B0402020203020204" pitchFamily="34" charset="77"/>
          </a:endParaRPr>
        </a:p>
      </dsp:txBody>
      <dsp:txXfrm>
        <a:off x="6521721" y="762278"/>
        <a:ext cx="1905482" cy="2503439"/>
      </dsp:txXfrm>
    </dsp:sp>
    <dsp:sp modelId="{1DE419C5-E408-044F-868B-CC25AC089F7F}">
      <dsp:nvSpPr>
        <dsp:cNvPr id="0" name=""/>
        <dsp:cNvSpPr/>
      </dsp:nvSpPr>
      <dsp:spPr>
        <a:xfrm>
          <a:off x="8693971" y="85"/>
          <a:ext cx="1905482" cy="762193"/>
        </a:xfrm>
        <a:prstGeom prst="rect">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i="0" kern="1200" dirty="0">
              <a:effectLst>
                <a:outerShdw blurRad="50800" dist="38100" dir="2700000" algn="tl" rotWithShape="0">
                  <a:prstClr val="black">
                    <a:alpha val="40000"/>
                  </a:prstClr>
                </a:outerShdw>
              </a:effectLst>
              <a:latin typeface="Avenir Light" panose="020B0402020203020204" pitchFamily="34" charset="77"/>
            </a:rPr>
            <a:t>Procedure</a:t>
          </a:r>
        </a:p>
      </dsp:txBody>
      <dsp:txXfrm>
        <a:off x="8693971" y="85"/>
        <a:ext cx="1905482" cy="762193"/>
      </dsp:txXfrm>
    </dsp:sp>
    <dsp:sp modelId="{5DE548B3-7FA5-0A49-889B-49C05C019D20}">
      <dsp:nvSpPr>
        <dsp:cNvPr id="0" name=""/>
        <dsp:cNvSpPr/>
      </dsp:nvSpPr>
      <dsp:spPr>
        <a:xfrm>
          <a:off x="8693971" y="762278"/>
          <a:ext cx="1905482" cy="2503439"/>
        </a:xfrm>
        <a:prstGeom prst="rect">
          <a:avLst/>
        </a:prstGeom>
        <a:solidFill>
          <a:schemeClr val="accent2">
            <a:tint val="40000"/>
            <a:hueOff val="407442"/>
            <a:satOff val="-1178"/>
            <a:lumOff val="-25"/>
            <a:alpha val="7000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solidFill>
                <a:schemeClr val="bg1"/>
              </a:solidFill>
              <a:effectLst/>
              <a:latin typeface="Avenir Light" panose="020B0402020203020204" pitchFamily="34" charset="77"/>
            </a:rPr>
            <a:t>Set of tasks, functions, processes of clients that will affect data management</a:t>
          </a:r>
        </a:p>
        <a:p>
          <a:pPr marL="114300" lvl="1" indent="-114300" algn="l" defTabSz="577850">
            <a:lnSpc>
              <a:spcPct val="90000"/>
            </a:lnSpc>
            <a:spcBef>
              <a:spcPct val="0"/>
            </a:spcBef>
            <a:spcAft>
              <a:spcPct val="15000"/>
            </a:spcAft>
            <a:buChar char="•"/>
          </a:pPr>
          <a:r>
            <a:rPr lang="en-US" sz="1300" b="0" i="0" kern="1200">
              <a:effectLst/>
              <a:latin typeface="Avenir Light" panose="020B0402020203020204" pitchFamily="34" charset="77"/>
            </a:rPr>
            <a:t>Set of tasks, functions, processes of technical users to ensure that the database system is what clients need</a:t>
          </a:r>
          <a:endParaRPr lang="en-US" sz="1300" b="0" i="0" kern="1200" dirty="0">
            <a:effectLst/>
            <a:latin typeface="Avenir Light" panose="020B0402020203020204" pitchFamily="34" charset="77"/>
          </a:endParaRPr>
        </a:p>
      </dsp:txBody>
      <dsp:txXfrm>
        <a:off x="8693971" y="762278"/>
        <a:ext cx="1905482" cy="2503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164D8-E7E3-6842-8E46-9780C7EA581D}">
      <dsp:nvSpPr>
        <dsp:cNvPr id="0" name=""/>
        <dsp:cNvSpPr/>
      </dsp:nvSpPr>
      <dsp:spPr>
        <a:xfrm>
          <a:off x="45" y="66471"/>
          <a:ext cx="4311677" cy="633600"/>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i="0" kern="1200" dirty="0">
              <a:effectLst>
                <a:outerShdw blurRad="50800" dist="38100" dir="2700000" algn="tl" rotWithShape="0">
                  <a:prstClr val="black">
                    <a:alpha val="40000"/>
                  </a:prstClr>
                </a:outerShdw>
              </a:effectLst>
              <a:latin typeface="Avenir Light" panose="020B0402020203020204" pitchFamily="34" charset="77"/>
            </a:rPr>
            <a:t>Non-Technical Users</a:t>
          </a:r>
        </a:p>
      </dsp:txBody>
      <dsp:txXfrm>
        <a:off x="45" y="66471"/>
        <a:ext cx="4311677" cy="633600"/>
      </dsp:txXfrm>
    </dsp:sp>
    <dsp:sp modelId="{F209746E-A509-FB41-9277-3748D5C02306}">
      <dsp:nvSpPr>
        <dsp:cNvPr id="0" name=""/>
        <dsp:cNvSpPr/>
      </dsp:nvSpPr>
      <dsp:spPr>
        <a:xfrm>
          <a:off x="45" y="700071"/>
          <a:ext cx="4311677" cy="2294819"/>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End-Users</a:t>
          </a:r>
        </a:p>
      </dsp:txBody>
      <dsp:txXfrm>
        <a:off x="45" y="700071"/>
        <a:ext cx="4311677" cy="2294819"/>
      </dsp:txXfrm>
    </dsp:sp>
    <dsp:sp modelId="{9CD71953-CBC8-8B44-9C91-834286B3ABA1}">
      <dsp:nvSpPr>
        <dsp:cNvPr id="0" name=""/>
        <dsp:cNvSpPr/>
      </dsp:nvSpPr>
      <dsp:spPr>
        <a:xfrm>
          <a:off x="4915356" y="66471"/>
          <a:ext cx="4311677" cy="633600"/>
        </a:xfrm>
        <a:prstGeom prst="rect">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i="0" kern="1200" dirty="0">
              <a:effectLst>
                <a:outerShdw blurRad="50800" dist="38100" dir="2700000" algn="tl" rotWithShape="0">
                  <a:prstClr val="black">
                    <a:alpha val="40000"/>
                  </a:prstClr>
                </a:outerShdw>
              </a:effectLst>
              <a:latin typeface="Avenir Light" panose="020B0402020203020204" pitchFamily="34" charset="77"/>
            </a:rPr>
            <a:t>Technical Users</a:t>
          </a:r>
        </a:p>
      </dsp:txBody>
      <dsp:txXfrm>
        <a:off x="4915356" y="66471"/>
        <a:ext cx="4311677" cy="633600"/>
      </dsp:txXfrm>
    </dsp:sp>
    <dsp:sp modelId="{E71756A6-B0E8-D84E-AC32-2671448BD4E0}">
      <dsp:nvSpPr>
        <dsp:cNvPr id="0" name=""/>
        <dsp:cNvSpPr/>
      </dsp:nvSpPr>
      <dsp:spPr>
        <a:xfrm>
          <a:off x="4915356" y="690822"/>
          <a:ext cx="4311677" cy="2294819"/>
        </a:xfrm>
        <a:prstGeom prst="rect">
          <a:avLst/>
        </a:prstGeom>
        <a:solidFill>
          <a:schemeClr val="accent5">
            <a:tint val="40000"/>
            <a:alpha val="90000"/>
            <a:hueOff val="6029015"/>
            <a:satOff val="58"/>
            <a:lumOff val="463"/>
            <a:alphaOff val="0"/>
          </a:schemeClr>
        </a:solidFill>
        <a:ln w="19050" cap="rnd" cmpd="sng" algn="ctr">
          <a:solidFill>
            <a:schemeClr val="accent5">
              <a:tint val="40000"/>
              <a:alpha val="90000"/>
              <a:hueOff val="6029015"/>
              <a:satOff val="58"/>
              <a:lumOff val="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Database Administrator</a:t>
          </a:r>
        </a:p>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System Administrator</a:t>
          </a:r>
        </a:p>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Database Architect / Designer</a:t>
          </a:r>
        </a:p>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System Analyst</a:t>
          </a:r>
        </a:p>
        <a:p>
          <a:pPr marL="228600" lvl="1" indent="-228600" algn="l" defTabSz="977900">
            <a:lnSpc>
              <a:spcPct val="90000"/>
            </a:lnSpc>
            <a:spcBef>
              <a:spcPct val="0"/>
            </a:spcBef>
            <a:spcAft>
              <a:spcPct val="15000"/>
            </a:spcAft>
            <a:buChar char="•"/>
          </a:pPr>
          <a:r>
            <a:rPr lang="en-US" sz="2200" b="0" i="0" kern="1200" dirty="0">
              <a:latin typeface="Avenir Light" panose="020B0402020203020204" pitchFamily="34" charset="77"/>
            </a:rPr>
            <a:t>Application Developer</a:t>
          </a:r>
        </a:p>
      </dsp:txBody>
      <dsp:txXfrm>
        <a:off x="4915356" y="690822"/>
        <a:ext cx="4311677" cy="229481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BFD4F-F728-D14D-9B3F-C442752DDAD0}"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1664-64E6-D642-8770-765BBB6EAC11}" type="slidenum">
              <a:rPr lang="en-US" smtClean="0"/>
              <a:t>‹#›</a:t>
            </a:fld>
            <a:endParaRPr lang="en-US"/>
          </a:p>
        </p:txBody>
      </p:sp>
    </p:spTree>
    <p:extLst>
      <p:ext uri="{BB962C8B-B14F-4D97-AF65-F5344CB8AC3E}">
        <p14:creationId xmlns:p14="http://schemas.microsoft.com/office/powerpoint/2010/main" val="315227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session on the database environment, where the components and the roles of database system users will be presented. The database management system or DBMS and its functions will be further discussed.</a:t>
            </a:r>
          </a:p>
        </p:txBody>
      </p:sp>
      <p:sp>
        <p:nvSpPr>
          <p:cNvPr id="4" name="Slide Number Placeholder 3"/>
          <p:cNvSpPr>
            <a:spLocks noGrp="1"/>
          </p:cNvSpPr>
          <p:nvPr>
            <p:ph type="sldNum" sz="quarter" idx="5"/>
          </p:nvPr>
        </p:nvSpPr>
        <p:spPr/>
        <p:txBody>
          <a:bodyPr/>
          <a:lstStyle/>
          <a:p>
            <a:fld id="{72221664-64E6-D642-8770-765BBB6EAC11}" type="slidenum">
              <a:rPr lang="en-US" smtClean="0"/>
              <a:t>1</a:t>
            </a:fld>
            <a:endParaRPr lang="en-US"/>
          </a:p>
        </p:txBody>
      </p:sp>
    </p:spTree>
    <p:extLst>
      <p:ext uri="{BB962C8B-B14F-4D97-AF65-F5344CB8AC3E}">
        <p14:creationId xmlns:p14="http://schemas.microsoft.com/office/powerpoint/2010/main" val="3260484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data are represented in relational tables in the database. In this example, we have the student, course, and enrollment tables as opposed to files in an earlier illustration of a file-based system for enrollment.</a:t>
            </a:r>
          </a:p>
        </p:txBody>
      </p:sp>
      <p:sp>
        <p:nvSpPr>
          <p:cNvPr id="4" name="Slide Number Placeholder 3"/>
          <p:cNvSpPr>
            <a:spLocks noGrp="1"/>
          </p:cNvSpPr>
          <p:nvPr>
            <p:ph type="sldNum" sz="quarter" idx="5"/>
          </p:nvPr>
        </p:nvSpPr>
        <p:spPr/>
        <p:txBody>
          <a:bodyPr/>
          <a:lstStyle/>
          <a:p>
            <a:fld id="{72221664-64E6-D642-8770-765BBB6EAC11}" type="slidenum">
              <a:rPr lang="en-US" smtClean="0"/>
              <a:t>10</a:t>
            </a:fld>
            <a:endParaRPr lang="en-US"/>
          </a:p>
        </p:txBody>
      </p:sp>
    </p:spTree>
    <p:extLst>
      <p:ext uri="{BB962C8B-B14F-4D97-AF65-F5344CB8AC3E}">
        <p14:creationId xmlns:p14="http://schemas.microsoft.com/office/powerpoint/2010/main" val="290234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users of the application program can see different versions of the data contained in the tables depending on what they need. For example, the registrar can view a master list of all students in the University; they can view all course offerings; and also view the </a:t>
            </a:r>
            <a:r>
              <a:rPr lang="en-US" dirty="0" err="1"/>
              <a:t>students’s</a:t>
            </a:r>
            <a:r>
              <a:rPr lang="en-US" dirty="0"/>
              <a:t> grades in each course.</a:t>
            </a:r>
          </a:p>
          <a:p>
            <a:endParaRPr lang="en-US" dirty="0"/>
          </a:p>
          <a:p>
            <a:r>
              <a:rPr lang="en-US" dirty="0"/>
              <a:t>Department chairs can view class lists for different courses; filter the list of students enrolled in a particular program; and take a look at existing course information.</a:t>
            </a:r>
          </a:p>
          <a:p>
            <a:endParaRPr lang="en-US" dirty="0"/>
          </a:p>
          <a:p>
            <a:r>
              <a:rPr lang="en-US" dirty="0"/>
              <a:t>Faculty can also view the course information and the list of students enrolled in the course, like those in a class list.</a:t>
            </a:r>
          </a:p>
        </p:txBody>
      </p:sp>
      <p:sp>
        <p:nvSpPr>
          <p:cNvPr id="4" name="Slide Number Placeholder 3"/>
          <p:cNvSpPr>
            <a:spLocks noGrp="1"/>
          </p:cNvSpPr>
          <p:nvPr>
            <p:ph type="sldNum" sz="quarter" idx="5"/>
          </p:nvPr>
        </p:nvSpPr>
        <p:spPr/>
        <p:txBody>
          <a:bodyPr/>
          <a:lstStyle/>
          <a:p>
            <a:fld id="{72221664-64E6-D642-8770-765BBB6EAC11}" type="slidenum">
              <a:rPr lang="en-US" smtClean="0"/>
              <a:t>11</a:t>
            </a:fld>
            <a:endParaRPr lang="en-US"/>
          </a:p>
        </p:txBody>
      </p:sp>
    </p:spTree>
    <p:extLst>
      <p:ext uri="{BB962C8B-B14F-4D97-AF65-F5344CB8AC3E}">
        <p14:creationId xmlns:p14="http://schemas.microsoft.com/office/powerpoint/2010/main" val="254989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helps us visualize the three levels of abstraction as indicated in the ANSI-SPARC Architecture.</a:t>
            </a:r>
          </a:p>
        </p:txBody>
      </p:sp>
      <p:sp>
        <p:nvSpPr>
          <p:cNvPr id="4" name="Slide Number Placeholder 3"/>
          <p:cNvSpPr>
            <a:spLocks noGrp="1"/>
          </p:cNvSpPr>
          <p:nvPr>
            <p:ph type="sldNum" sz="quarter" idx="5"/>
          </p:nvPr>
        </p:nvSpPr>
        <p:spPr/>
        <p:txBody>
          <a:bodyPr/>
          <a:lstStyle/>
          <a:p>
            <a:fld id="{72221664-64E6-D642-8770-765BBB6EAC11}" type="slidenum">
              <a:rPr lang="en-US" smtClean="0"/>
              <a:t>12</a:t>
            </a:fld>
            <a:endParaRPr lang="en-US"/>
          </a:p>
        </p:txBody>
      </p:sp>
    </p:spTree>
    <p:extLst>
      <p:ext uri="{BB962C8B-B14F-4D97-AF65-F5344CB8AC3E}">
        <p14:creationId xmlns:p14="http://schemas.microsoft.com/office/powerpoint/2010/main" val="3881008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previous example, we can see the following different views:</a:t>
            </a:r>
          </a:p>
          <a:p>
            <a:pPr marL="171450" indent="-171450">
              <a:buFontTx/>
              <a:buChar char="-"/>
            </a:pPr>
            <a:r>
              <a:rPr lang="en-US" dirty="0"/>
              <a:t>An internal view of the entire database</a:t>
            </a:r>
          </a:p>
          <a:p>
            <a:pPr marL="171450" indent="-171450">
              <a:buFontTx/>
              <a:buChar char="-"/>
            </a:pPr>
            <a:r>
              <a:rPr lang="en-US" dirty="0"/>
              <a:t>The view of the entire database</a:t>
            </a:r>
          </a:p>
          <a:p>
            <a:pPr marL="171450" indent="-171450">
              <a:buFontTx/>
              <a:buChar char="-"/>
            </a:pPr>
            <a:r>
              <a:rPr lang="en-US" dirty="0"/>
              <a:t>And the individual user views</a:t>
            </a:r>
          </a:p>
          <a:p>
            <a:pPr marL="171450" indent="-171450">
              <a:buFontTx/>
              <a:buChar char="-"/>
            </a:pPr>
            <a:endParaRPr lang="en-US" dirty="0"/>
          </a:p>
          <a:p>
            <a:pPr marL="0" indent="0">
              <a:buFontTx/>
              <a:buNone/>
            </a:pPr>
            <a:r>
              <a:rPr lang="en-US" dirty="0"/>
              <a:t>These correspond to the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Internal View: DBMS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Conceptual View: Database Designer’s View</a:t>
            </a:r>
          </a:p>
          <a:p>
            <a:pPr marL="171450" indent="-171450">
              <a:buFont typeface="Arial" panose="020B0604020202020204" pitchFamily="34" charset="0"/>
              <a:buChar char="•"/>
            </a:pPr>
            <a:r>
              <a:rPr lang="en-US" dirty="0"/>
              <a:t>External View: End User’s View</a:t>
            </a:r>
          </a:p>
        </p:txBody>
      </p:sp>
      <p:sp>
        <p:nvSpPr>
          <p:cNvPr id="4" name="Slide Number Placeholder 3"/>
          <p:cNvSpPr>
            <a:spLocks noGrp="1"/>
          </p:cNvSpPr>
          <p:nvPr>
            <p:ph type="sldNum" sz="quarter" idx="5"/>
          </p:nvPr>
        </p:nvSpPr>
        <p:spPr/>
        <p:txBody>
          <a:bodyPr/>
          <a:lstStyle/>
          <a:p>
            <a:fld id="{72221664-64E6-D642-8770-765BBB6EAC11}" type="slidenum">
              <a:rPr lang="en-US" smtClean="0"/>
              <a:t>13</a:t>
            </a:fld>
            <a:endParaRPr lang="en-US"/>
          </a:p>
        </p:txBody>
      </p:sp>
    </p:spTree>
    <p:extLst>
      <p:ext uri="{BB962C8B-B14F-4D97-AF65-F5344CB8AC3E}">
        <p14:creationId xmlns:p14="http://schemas.microsoft.com/office/powerpoint/2010/main" val="1166763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users see on screen from the application program, it may seem that different files are being presented depending on what information or part of the system is being viewed. There are no individual, separate files for different users/applications. The user/application simply sees its own external view of the data &amp; information coming from the database.</a:t>
            </a:r>
          </a:p>
        </p:txBody>
      </p:sp>
      <p:sp>
        <p:nvSpPr>
          <p:cNvPr id="4" name="Slide Number Placeholder 3"/>
          <p:cNvSpPr>
            <a:spLocks noGrp="1"/>
          </p:cNvSpPr>
          <p:nvPr>
            <p:ph type="sldNum" sz="quarter" idx="5"/>
          </p:nvPr>
        </p:nvSpPr>
        <p:spPr/>
        <p:txBody>
          <a:bodyPr/>
          <a:lstStyle/>
          <a:p>
            <a:fld id="{72221664-64E6-D642-8770-765BBB6EAC11}" type="slidenum">
              <a:rPr lang="en-US" smtClean="0"/>
              <a:t>14</a:t>
            </a:fld>
            <a:endParaRPr lang="en-US"/>
          </a:p>
        </p:txBody>
      </p:sp>
    </p:spTree>
    <p:extLst>
      <p:ext uri="{BB962C8B-B14F-4D97-AF65-F5344CB8AC3E}">
        <p14:creationId xmlns:p14="http://schemas.microsoft.com/office/powerpoint/2010/main" val="225503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15</a:t>
            </a:fld>
            <a:endParaRPr lang="en-US"/>
          </a:p>
        </p:txBody>
      </p:sp>
    </p:spTree>
    <p:extLst>
      <p:ext uri="{BB962C8B-B14F-4D97-AF65-F5344CB8AC3E}">
        <p14:creationId xmlns:p14="http://schemas.microsoft.com/office/powerpoint/2010/main" val="915220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DBMS are we going to use in this course to learn the basics of SQL &amp; databases?</a:t>
            </a:r>
          </a:p>
          <a:p>
            <a:r>
              <a:rPr lang="en-US" dirty="0"/>
              <a:t>For the DBMS, we are going to use MySQL Community Edition 8.0. It is …</a:t>
            </a:r>
          </a:p>
          <a:p>
            <a:r>
              <a:rPr lang="en-US" dirty="0"/>
              <a:t>This DBMS is creates and links to MySQL relational databases.</a:t>
            </a:r>
          </a:p>
          <a:p>
            <a:r>
              <a:rPr lang="en-US" dirty="0"/>
              <a:t>We will also be using a DBMS tool called MySQL Workbench, which is…</a:t>
            </a:r>
          </a:p>
          <a:p>
            <a:r>
              <a:rPr lang="en-US" dirty="0"/>
              <a:t>…that stands for Structured Query Language.</a:t>
            </a:r>
          </a:p>
        </p:txBody>
      </p:sp>
      <p:sp>
        <p:nvSpPr>
          <p:cNvPr id="4" name="Slide Number Placeholder 3"/>
          <p:cNvSpPr>
            <a:spLocks noGrp="1"/>
          </p:cNvSpPr>
          <p:nvPr>
            <p:ph type="sldNum" sz="quarter" idx="5"/>
          </p:nvPr>
        </p:nvSpPr>
        <p:spPr/>
        <p:txBody>
          <a:bodyPr/>
          <a:lstStyle/>
          <a:p>
            <a:fld id="{5D39CA06-3B05-4B45-9421-DC13AEE85E2E}" type="slidenum">
              <a:rPr lang="en-US" smtClean="0"/>
              <a:t>16</a:t>
            </a:fld>
            <a:endParaRPr lang="en-US"/>
          </a:p>
        </p:txBody>
      </p:sp>
    </p:spTree>
    <p:extLst>
      <p:ext uri="{BB962C8B-B14F-4D97-AF65-F5344CB8AC3E}">
        <p14:creationId xmlns:p14="http://schemas.microsoft.com/office/powerpoint/2010/main" val="240814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the other tools to learn the basics of applications development using databases?</a:t>
            </a:r>
          </a:p>
          <a:p>
            <a:r>
              <a:rPr lang="en-US" dirty="0"/>
              <a:t>For the human interaction or the user interface, we will be using JSP and then Java for the functions of the application programs and writing the SQL instructions.</a:t>
            </a:r>
          </a:p>
          <a:p>
            <a:r>
              <a:rPr lang="en-US" dirty="0"/>
              <a:t>The links to the installers for these tools have already been posted in </a:t>
            </a:r>
            <a:r>
              <a:rPr lang="en-US" dirty="0" err="1"/>
              <a:t>AnimoSpace</a:t>
            </a:r>
            <a:r>
              <a:rPr lang="en-US" dirty="0"/>
              <a:t> at the start of the term. It is highly recommended that you already install them in order to have enough time to resolve installation problems before we use them in class.</a:t>
            </a:r>
          </a:p>
        </p:txBody>
      </p:sp>
      <p:sp>
        <p:nvSpPr>
          <p:cNvPr id="4" name="Slide Number Placeholder 3"/>
          <p:cNvSpPr>
            <a:spLocks noGrp="1"/>
          </p:cNvSpPr>
          <p:nvPr>
            <p:ph type="sldNum" sz="quarter" idx="5"/>
          </p:nvPr>
        </p:nvSpPr>
        <p:spPr/>
        <p:txBody>
          <a:bodyPr/>
          <a:lstStyle/>
          <a:p>
            <a:fld id="{5D39CA06-3B05-4B45-9421-DC13AEE85E2E}" type="slidenum">
              <a:rPr lang="en-US" smtClean="0"/>
              <a:t>17</a:t>
            </a:fld>
            <a:endParaRPr lang="en-US"/>
          </a:p>
        </p:txBody>
      </p:sp>
    </p:spTree>
    <p:extLst>
      <p:ext uri="{BB962C8B-B14F-4D97-AF65-F5344CB8AC3E}">
        <p14:creationId xmlns:p14="http://schemas.microsoft.com/office/powerpoint/2010/main" val="336063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numerous advantages of databases &amp; DBMSs, they also have their down side.</a:t>
            </a:r>
          </a:p>
          <a:p>
            <a:endParaRPr lang="en-US" dirty="0"/>
          </a:p>
          <a:p>
            <a:r>
              <a:rPr lang="en-US" dirty="0"/>
              <a:t>First is that they can be expensive. Database systems can require sophisticated IT resources and highly-skilled technical personnel. The cost of resource maintenance is also high. Maintenance does not just refer to the maintenance of hardware &amp; software. Training, licensing, and IT audit costs are also part of database systems maintenance, which are often overlooked.</a:t>
            </a:r>
          </a:p>
          <a:p>
            <a:endParaRPr lang="en-US" dirty="0"/>
          </a:p>
          <a:p>
            <a:r>
              <a:rPr lang="en-US" dirty="0"/>
              <a:t>Second, they require frequent update &amp; maintenance. When DBMS vendors upgrade their products, such as the release of new software versions, hardware upgrade may also be necessary. Additional resources will also be needed to train database users &amp; administrators given these new features.</a:t>
            </a:r>
          </a:p>
          <a:p>
            <a:endParaRPr lang="en-US" dirty="0"/>
          </a:p>
          <a:p>
            <a:r>
              <a:rPr lang="en-US" dirty="0"/>
              <a:t>Third, a database administrator is necessary to maintain the database. Although modern database systems offload application developers with programming tasks, organizations cannot entirely rely on them nor on the database designers when it comes to the management &amp; maintenance of the DBMS &amp; the databases used. DBAs have a different skill set, including knowledge about DBMS vendors.</a:t>
            </a:r>
          </a:p>
        </p:txBody>
      </p:sp>
      <p:sp>
        <p:nvSpPr>
          <p:cNvPr id="4" name="Slide Number Placeholder 3"/>
          <p:cNvSpPr>
            <a:spLocks noGrp="1"/>
          </p:cNvSpPr>
          <p:nvPr>
            <p:ph type="sldNum" sz="quarter" idx="5"/>
          </p:nvPr>
        </p:nvSpPr>
        <p:spPr/>
        <p:txBody>
          <a:bodyPr/>
          <a:lstStyle/>
          <a:p>
            <a:fld id="{72221664-64E6-D642-8770-765BBB6EAC11}" type="slidenum">
              <a:rPr lang="en-US" smtClean="0"/>
              <a:t>18</a:t>
            </a:fld>
            <a:endParaRPr lang="en-US"/>
          </a:p>
        </p:txBody>
      </p:sp>
    </p:spTree>
    <p:extLst>
      <p:ext uri="{BB962C8B-B14F-4D97-AF65-F5344CB8AC3E}">
        <p14:creationId xmlns:p14="http://schemas.microsoft.com/office/powerpoint/2010/main" val="3252678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software, data, procedures, &amp; people make up the database environment</a:t>
            </a:r>
          </a:p>
          <a:p>
            <a:r>
              <a:rPr lang="en-US" dirty="0"/>
              <a:t>It explains how the machine &amp; human components affect each other in terms of data management, with the data serving as the bridge that connects them.</a:t>
            </a:r>
          </a:p>
          <a:p>
            <a:r>
              <a:rPr lang="en-US" dirty="0"/>
              <a:t>We will be expounding on these components in the succeeding slides.</a:t>
            </a:r>
          </a:p>
        </p:txBody>
      </p:sp>
      <p:sp>
        <p:nvSpPr>
          <p:cNvPr id="4" name="Slide Number Placeholder 3"/>
          <p:cNvSpPr>
            <a:spLocks noGrp="1"/>
          </p:cNvSpPr>
          <p:nvPr>
            <p:ph type="sldNum" sz="quarter" idx="5"/>
          </p:nvPr>
        </p:nvSpPr>
        <p:spPr/>
        <p:txBody>
          <a:bodyPr/>
          <a:lstStyle/>
          <a:p>
            <a:fld id="{72221664-64E6-D642-8770-765BBB6EAC11}" type="slidenum">
              <a:rPr lang="en-US" smtClean="0"/>
              <a:t>19</a:t>
            </a:fld>
            <a:endParaRPr lang="en-US"/>
          </a:p>
        </p:txBody>
      </p:sp>
    </p:spTree>
    <p:extLst>
      <p:ext uri="{BB962C8B-B14F-4D97-AF65-F5344CB8AC3E}">
        <p14:creationId xmlns:p14="http://schemas.microsoft.com/office/powerpoint/2010/main" val="344126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aims at understanding the functions of the DBMS; identifying the different components of the database environment and the other elements that make up the components; and describing the roles of the different users in the database environment.</a:t>
            </a:r>
          </a:p>
        </p:txBody>
      </p:sp>
      <p:sp>
        <p:nvSpPr>
          <p:cNvPr id="4" name="Slide Number Placeholder 3"/>
          <p:cNvSpPr>
            <a:spLocks noGrp="1"/>
          </p:cNvSpPr>
          <p:nvPr>
            <p:ph type="sldNum" sz="quarter" idx="5"/>
          </p:nvPr>
        </p:nvSpPr>
        <p:spPr/>
        <p:txBody>
          <a:bodyPr/>
          <a:lstStyle/>
          <a:p>
            <a:fld id="{72221664-64E6-D642-8770-765BBB6EAC11}" type="slidenum">
              <a:rPr lang="en-US" smtClean="0"/>
              <a:t>2</a:t>
            </a:fld>
            <a:endParaRPr lang="en-US"/>
          </a:p>
        </p:txBody>
      </p:sp>
    </p:spTree>
    <p:extLst>
      <p:ext uri="{BB962C8B-B14F-4D97-AF65-F5344CB8AC3E}">
        <p14:creationId xmlns:p14="http://schemas.microsoft.com/office/powerpoint/2010/main" val="1071709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Among others, this includes servers, storage device, network devices, printers, and computing devices of users such as desktops, tablets, &amp; other workstations.</a:t>
            </a:r>
          </a:p>
          <a:p>
            <a:endParaRPr lang="en-US" dirty="0"/>
          </a:p>
          <a:p>
            <a:r>
              <a:rPr lang="en-US" dirty="0"/>
              <a:t>Software: Other software tools or utility software to access and manipulate data in the DBMS &amp; to manage the application environment. Most of these tools have graphical user interfaces (or GUI) to easily perform database operations.</a:t>
            </a:r>
          </a:p>
          <a:p>
            <a:endParaRPr lang="en-US" dirty="0"/>
          </a:p>
          <a:p>
            <a:r>
              <a:rPr lang="en-US" dirty="0"/>
              <a:t>Data: Of course, the data to be managed, including determining which data is needs and how to organize it based on the requirements.</a:t>
            </a:r>
          </a:p>
          <a:p>
            <a:endParaRPr lang="en-US" dirty="0"/>
          </a:p>
          <a:p>
            <a:r>
              <a:rPr lang="en-US" dirty="0"/>
              <a:t>People: The people component includes all the users or clients of the database system, having different &amp; complementary job roles or functions in the system, from end users to system administrators. We will discuss more about these people in a while.</a:t>
            </a:r>
          </a:p>
          <a:p>
            <a:endParaRPr lang="en-US" dirty="0"/>
          </a:p>
          <a:p>
            <a:r>
              <a:rPr lang="en-US" dirty="0"/>
              <a:t>Procedure: Ultimately, procedures play an important role in an organization as these are the source of standards by which transactions are performed.</a:t>
            </a:r>
          </a:p>
        </p:txBody>
      </p:sp>
      <p:sp>
        <p:nvSpPr>
          <p:cNvPr id="4" name="Slide Number Placeholder 3"/>
          <p:cNvSpPr>
            <a:spLocks noGrp="1"/>
          </p:cNvSpPr>
          <p:nvPr>
            <p:ph type="sldNum" sz="quarter" idx="5"/>
          </p:nvPr>
        </p:nvSpPr>
        <p:spPr/>
        <p:txBody>
          <a:bodyPr/>
          <a:lstStyle/>
          <a:p>
            <a:fld id="{72221664-64E6-D642-8770-765BBB6EAC11}" type="slidenum">
              <a:rPr lang="en-US" smtClean="0"/>
              <a:t>20</a:t>
            </a:fld>
            <a:endParaRPr lang="en-US"/>
          </a:p>
        </p:txBody>
      </p:sp>
    </p:spTree>
    <p:extLst>
      <p:ext uri="{BB962C8B-B14F-4D97-AF65-F5344CB8AC3E}">
        <p14:creationId xmlns:p14="http://schemas.microsoft.com/office/powerpoint/2010/main" val="1365753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Among others, this includes servers, storage device, network devices, printers, and computing devices of users such as desktops, tablets, &amp; other workstations.</a:t>
            </a:r>
          </a:p>
          <a:p>
            <a:endParaRPr lang="en-US" dirty="0"/>
          </a:p>
          <a:p>
            <a:r>
              <a:rPr lang="en-US" dirty="0"/>
              <a:t>Software: There are also other software tools or utility software to access and manipulate data in the DBMS &amp; to manage the application environment. Most of these tools already have graphical user interfaces (or GUI) to easily perform database operations.</a:t>
            </a:r>
          </a:p>
          <a:p>
            <a:endParaRPr lang="en-US" dirty="0"/>
          </a:p>
          <a:p>
            <a:r>
              <a:rPr lang="en-US" dirty="0"/>
              <a:t>Data: Of course, the data to be managed, including determining which data is needs and how to organize it based on the requirements.</a:t>
            </a:r>
          </a:p>
          <a:p>
            <a:endParaRPr lang="en-US" dirty="0"/>
          </a:p>
          <a:p>
            <a:r>
              <a:rPr lang="en-US" dirty="0"/>
              <a:t>People: The people component includes all the users or clients of the database system, having different &amp; complementary job roles or functions in the system, from end users to system administrators. We will discuss more about these people in a while.</a:t>
            </a:r>
          </a:p>
          <a:p>
            <a:endParaRPr lang="en-US" dirty="0"/>
          </a:p>
          <a:p>
            <a:r>
              <a:rPr lang="en-US" dirty="0"/>
              <a:t>Procedure: Ultimately, procedures play an important role in an organization as these are the source of standards by which transactions are performed.</a:t>
            </a:r>
          </a:p>
        </p:txBody>
      </p:sp>
      <p:sp>
        <p:nvSpPr>
          <p:cNvPr id="4" name="Slide Number Placeholder 3"/>
          <p:cNvSpPr>
            <a:spLocks noGrp="1"/>
          </p:cNvSpPr>
          <p:nvPr>
            <p:ph type="sldNum" sz="quarter" idx="5"/>
          </p:nvPr>
        </p:nvSpPr>
        <p:spPr/>
        <p:txBody>
          <a:bodyPr/>
          <a:lstStyle/>
          <a:p>
            <a:fld id="{72221664-64E6-D642-8770-765BBB6EAC11}" type="slidenum">
              <a:rPr lang="en-US" smtClean="0"/>
              <a:t>21</a:t>
            </a:fld>
            <a:endParaRPr lang="en-US"/>
          </a:p>
        </p:txBody>
      </p:sp>
    </p:spTree>
    <p:extLst>
      <p:ext uri="{BB962C8B-B14F-4D97-AF65-F5344CB8AC3E}">
        <p14:creationId xmlns:p14="http://schemas.microsoft.com/office/powerpoint/2010/main" val="364931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Of course, the data to be managed is the most essential component, including determining which data is needed and how to organize it based on the requirements.</a:t>
            </a:r>
          </a:p>
          <a:p>
            <a:endParaRPr lang="en-US" dirty="0"/>
          </a:p>
          <a:p>
            <a:r>
              <a:rPr lang="en-US" dirty="0"/>
              <a:t>People: The people component includes all the users or clients of the database system, having different &amp; complementary job roles or functions in the system, from end users to system administrators. We will discuss more about these people in a while.</a:t>
            </a:r>
          </a:p>
          <a:p>
            <a:endParaRPr lang="en-US" dirty="0"/>
          </a:p>
          <a:p>
            <a:r>
              <a:rPr lang="en-US" dirty="0"/>
              <a:t>Procedure: Ultimately, procedures play an important role in an organization as these are the source of standards by which transactions are performed.</a:t>
            </a:r>
          </a:p>
        </p:txBody>
      </p:sp>
      <p:sp>
        <p:nvSpPr>
          <p:cNvPr id="4" name="Slide Number Placeholder 3"/>
          <p:cNvSpPr>
            <a:spLocks noGrp="1"/>
          </p:cNvSpPr>
          <p:nvPr>
            <p:ph type="sldNum" sz="quarter" idx="5"/>
          </p:nvPr>
        </p:nvSpPr>
        <p:spPr/>
        <p:txBody>
          <a:bodyPr/>
          <a:lstStyle/>
          <a:p>
            <a:fld id="{72221664-64E6-D642-8770-765BBB6EAC11}" type="slidenum">
              <a:rPr lang="en-US" smtClean="0"/>
              <a:t>22</a:t>
            </a:fld>
            <a:endParaRPr lang="en-US"/>
          </a:p>
        </p:txBody>
      </p:sp>
    </p:spTree>
    <p:extLst>
      <p:ext uri="{BB962C8B-B14F-4D97-AF65-F5344CB8AC3E}">
        <p14:creationId xmlns:p14="http://schemas.microsoft.com/office/powerpoint/2010/main" val="151962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Next, the people component includes all the users or clients of the database system, having different &amp; complementary job roles or functions in the system, from end users to system administrators. We will discuss more about these people in a while.</a:t>
            </a:r>
          </a:p>
          <a:p>
            <a:endParaRPr lang="en-US" dirty="0"/>
          </a:p>
          <a:p>
            <a:r>
              <a:rPr lang="en-US" dirty="0"/>
              <a:t>Procedure: Ultimately, procedures play an important role in an organization as these are the source of standards by which transactions are performed.</a:t>
            </a:r>
          </a:p>
        </p:txBody>
      </p:sp>
      <p:sp>
        <p:nvSpPr>
          <p:cNvPr id="4" name="Slide Number Placeholder 3"/>
          <p:cNvSpPr>
            <a:spLocks noGrp="1"/>
          </p:cNvSpPr>
          <p:nvPr>
            <p:ph type="sldNum" sz="quarter" idx="5"/>
          </p:nvPr>
        </p:nvSpPr>
        <p:spPr/>
        <p:txBody>
          <a:bodyPr/>
          <a:lstStyle/>
          <a:p>
            <a:fld id="{72221664-64E6-D642-8770-765BBB6EAC11}" type="slidenum">
              <a:rPr lang="en-US" smtClean="0"/>
              <a:t>23</a:t>
            </a:fld>
            <a:endParaRPr lang="en-US"/>
          </a:p>
        </p:txBody>
      </p:sp>
    </p:spTree>
    <p:extLst>
      <p:ext uri="{BB962C8B-B14F-4D97-AF65-F5344CB8AC3E}">
        <p14:creationId xmlns:p14="http://schemas.microsoft.com/office/powerpoint/2010/main" val="3367303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Procedure: Finally, we have procedures which are tasks... Procedures also include the tasks…</a:t>
            </a:r>
          </a:p>
          <a:p>
            <a:r>
              <a:rPr lang="en-US" dirty="0"/>
              <a:t>Ultimately, procedures play an important role in an organization as these are the sources of standards by which transactions are performed.</a:t>
            </a:r>
          </a:p>
        </p:txBody>
      </p:sp>
      <p:sp>
        <p:nvSpPr>
          <p:cNvPr id="4" name="Slide Number Placeholder 3"/>
          <p:cNvSpPr>
            <a:spLocks noGrp="1"/>
          </p:cNvSpPr>
          <p:nvPr>
            <p:ph type="sldNum" sz="quarter" idx="5"/>
          </p:nvPr>
        </p:nvSpPr>
        <p:spPr/>
        <p:txBody>
          <a:bodyPr/>
          <a:lstStyle/>
          <a:p>
            <a:fld id="{72221664-64E6-D642-8770-765BBB6EAC11}" type="slidenum">
              <a:rPr lang="en-US" smtClean="0"/>
              <a:t>24</a:t>
            </a:fld>
            <a:endParaRPr lang="en-US"/>
          </a:p>
        </p:txBody>
      </p:sp>
    </p:spTree>
    <p:extLst>
      <p:ext uri="{BB962C8B-B14F-4D97-AF65-F5344CB8AC3E}">
        <p14:creationId xmlns:p14="http://schemas.microsoft.com/office/powerpoint/2010/main" val="207247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components &amp; descriptions, those highlighted will be covered in our information management course. All components will be touched, except for hardware.</a:t>
            </a:r>
          </a:p>
          <a:p>
            <a:r>
              <a:rPr lang="en-US" dirty="0"/>
              <a:t>For the software component, you have the database application project.</a:t>
            </a:r>
          </a:p>
          <a:p>
            <a:r>
              <a:rPr lang="en-US" dirty="0"/>
              <a:t>The data component also covers conceptual &amp; logical data modeling.</a:t>
            </a:r>
          </a:p>
          <a:p>
            <a:r>
              <a:rPr lang="en-US" dirty="0"/>
              <a:t>We also have to consider the different users of the database applications &amp; the corresponding data management functions that they need to perform.</a:t>
            </a:r>
          </a:p>
          <a:p>
            <a:r>
              <a:rPr lang="en-US" dirty="0"/>
              <a:t>This course does not include the manipulation of hardware components used in the database system.</a:t>
            </a:r>
          </a:p>
        </p:txBody>
      </p:sp>
      <p:sp>
        <p:nvSpPr>
          <p:cNvPr id="4" name="Slide Number Placeholder 3"/>
          <p:cNvSpPr>
            <a:spLocks noGrp="1"/>
          </p:cNvSpPr>
          <p:nvPr>
            <p:ph type="sldNum" sz="quarter" idx="5"/>
          </p:nvPr>
        </p:nvSpPr>
        <p:spPr/>
        <p:txBody>
          <a:bodyPr/>
          <a:lstStyle/>
          <a:p>
            <a:fld id="{72221664-64E6-D642-8770-765BBB6EAC11}" type="slidenum">
              <a:rPr lang="en-US" smtClean="0"/>
              <a:t>25</a:t>
            </a:fld>
            <a:endParaRPr lang="en-US"/>
          </a:p>
        </p:txBody>
      </p:sp>
    </p:spTree>
    <p:extLst>
      <p:ext uri="{BB962C8B-B14F-4D97-AF65-F5344CB8AC3E}">
        <p14:creationId xmlns:p14="http://schemas.microsoft.com/office/powerpoint/2010/main" val="2450740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reflection on what we have learned so far. Also using your existing knowledge about the database environment components, here are some questions to ponder.</a:t>
            </a:r>
          </a:p>
          <a:p>
            <a:endParaRPr lang="en-US" dirty="0"/>
          </a:p>
          <a:p>
            <a:r>
              <a:rPr lang="en-US" dirty="0"/>
              <a:t>How does the DBMS software &amp; database application affect the hardware that needs to be acquired or vice versa? Which should be prioritized between hardware or software?</a:t>
            </a:r>
          </a:p>
          <a:p>
            <a:r>
              <a:rPr lang="en-US" dirty="0"/>
              <a:t>How do implemented procedures affect the performance of different database system users?</a:t>
            </a:r>
          </a:p>
          <a:p>
            <a:r>
              <a:rPr lang="en-US" dirty="0"/>
              <a:t>What will happen if the data requirements collected is incomplete or if the database contents are designed inappropriately?</a:t>
            </a:r>
          </a:p>
          <a:p>
            <a:endParaRPr lang="en-US" dirty="0"/>
          </a:p>
          <a:p>
            <a:r>
              <a:rPr lang="en-US" dirty="0"/>
              <a:t>You can pause this presentation to think about your answers to these questions before proceeding to the next slide. It will help if you take note of your thoughts, so you can share them in the next class discussion regarding this topic.</a:t>
            </a:r>
          </a:p>
        </p:txBody>
      </p:sp>
      <p:sp>
        <p:nvSpPr>
          <p:cNvPr id="4" name="Slide Number Placeholder 3"/>
          <p:cNvSpPr>
            <a:spLocks noGrp="1"/>
          </p:cNvSpPr>
          <p:nvPr>
            <p:ph type="sldNum" sz="quarter" idx="5"/>
          </p:nvPr>
        </p:nvSpPr>
        <p:spPr/>
        <p:txBody>
          <a:bodyPr/>
          <a:lstStyle/>
          <a:p>
            <a:fld id="{72221664-64E6-D642-8770-765BBB6EAC11}" type="slidenum">
              <a:rPr lang="en-US" smtClean="0"/>
              <a:t>26</a:t>
            </a:fld>
            <a:endParaRPr lang="en-US"/>
          </a:p>
        </p:txBody>
      </p:sp>
    </p:spTree>
    <p:extLst>
      <p:ext uri="{BB962C8B-B14F-4D97-AF65-F5344CB8AC3E}">
        <p14:creationId xmlns:p14="http://schemas.microsoft.com/office/powerpoint/2010/main" val="158481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people component or the different people involved in the database environment. They can be categorized as non-technical &amp; technical users.</a:t>
            </a:r>
          </a:p>
          <a:p>
            <a:r>
              <a:rPr lang="en-US" dirty="0"/>
              <a:t>On one hand, the non-technical users include end users or clients which are the people whom the application programs are intended for.</a:t>
            </a:r>
          </a:p>
          <a:p>
            <a:r>
              <a:rPr lang="en-US" dirty="0"/>
              <a:t>On the other hand, technical users are the database administrators, system administrators, database architects or designers, systems analysts, and application developers.</a:t>
            </a:r>
          </a:p>
        </p:txBody>
      </p:sp>
      <p:sp>
        <p:nvSpPr>
          <p:cNvPr id="4" name="Slide Number Placeholder 3"/>
          <p:cNvSpPr>
            <a:spLocks noGrp="1"/>
          </p:cNvSpPr>
          <p:nvPr>
            <p:ph type="sldNum" sz="quarter" idx="5"/>
          </p:nvPr>
        </p:nvSpPr>
        <p:spPr/>
        <p:txBody>
          <a:bodyPr/>
          <a:lstStyle/>
          <a:p>
            <a:fld id="{72221664-64E6-D642-8770-765BBB6EAC11}" type="slidenum">
              <a:rPr lang="en-US" smtClean="0"/>
              <a:t>27</a:t>
            </a:fld>
            <a:endParaRPr lang="en-US"/>
          </a:p>
        </p:txBody>
      </p:sp>
    </p:spTree>
    <p:extLst>
      <p:ext uri="{BB962C8B-B14F-4D97-AF65-F5344CB8AC3E}">
        <p14:creationId xmlns:p14="http://schemas.microsoft.com/office/powerpoint/2010/main" val="2313121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in these roles?</a:t>
            </a:r>
          </a:p>
          <a:p>
            <a:r>
              <a:rPr lang="en-US" dirty="0"/>
              <a:t>The technical users can be further classified according to their role in the systems development lifecycle. </a:t>
            </a:r>
          </a:p>
          <a:p>
            <a:endParaRPr lang="en-US" dirty="0"/>
          </a:p>
          <a:p>
            <a:r>
              <a:rPr lang="en-US" dirty="0"/>
              <a:t>Those who are involved in the development phase are the systems analyst, database designer, and application developer.</a:t>
            </a:r>
          </a:p>
          <a:p>
            <a:endParaRPr lang="en-US" dirty="0"/>
          </a:p>
          <a:p>
            <a:r>
              <a:rPr lang="en-US" dirty="0"/>
              <a:t>A systems analyst identifies the user and organization requirements that will be the basis in designing the functions of the database system.</a:t>
            </a:r>
          </a:p>
          <a:p>
            <a:r>
              <a:rPr lang="en-US" dirty="0"/>
              <a:t>Database Architects/Designers design the database structure in order to help application programmers effectively develop a functional database environment.</a:t>
            </a:r>
          </a:p>
          <a:p>
            <a:r>
              <a:rPr lang="en-US" dirty="0"/>
              <a:t>Application developers or programmers create the application based on its intended use &amp; functionality.</a:t>
            </a:r>
          </a:p>
          <a:p>
            <a:endParaRPr lang="en-US" dirty="0"/>
          </a:p>
          <a:p>
            <a:r>
              <a:rPr lang="en-US" dirty="0"/>
              <a:t>Those who are involved in the deployment phase are the system &amp; database administrators.</a:t>
            </a:r>
          </a:p>
          <a:p>
            <a:r>
              <a:rPr lang="en-US" dirty="0"/>
              <a:t>Database Administrators or DBAs manage the DBMS &amp; the database and ensure that they are working properly.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Administrators oversee the database system’s general operations. They manage the database system and the other infrastructure where the database system is deployed 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28</a:t>
            </a:fld>
            <a:endParaRPr lang="en-US"/>
          </a:p>
        </p:txBody>
      </p:sp>
    </p:spTree>
    <p:extLst>
      <p:ext uri="{BB962C8B-B14F-4D97-AF65-F5344CB8AC3E}">
        <p14:creationId xmlns:p14="http://schemas.microsoft.com/office/powerpoint/2010/main" val="406323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29</a:t>
            </a:fld>
            <a:endParaRPr lang="en-US"/>
          </a:p>
        </p:txBody>
      </p:sp>
    </p:spTree>
    <p:extLst>
      <p:ext uri="{BB962C8B-B14F-4D97-AF65-F5344CB8AC3E}">
        <p14:creationId xmlns:p14="http://schemas.microsoft.com/office/powerpoint/2010/main" val="282701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session, we covered two main topics: file-based systems &amp; database systems. The different issues in file based systems were highlighted and how database systems solve such problems. Furthermore, the parts of database systems &amp; how they work together were introduced, including the database application, the database management system, the database, &amp; database tools.</a:t>
            </a:r>
          </a:p>
        </p:txBody>
      </p:sp>
      <p:sp>
        <p:nvSpPr>
          <p:cNvPr id="4" name="Slide Number Placeholder 3"/>
          <p:cNvSpPr>
            <a:spLocks noGrp="1"/>
          </p:cNvSpPr>
          <p:nvPr>
            <p:ph type="sldNum" sz="quarter" idx="5"/>
          </p:nvPr>
        </p:nvSpPr>
        <p:spPr/>
        <p:txBody>
          <a:bodyPr/>
          <a:lstStyle/>
          <a:p>
            <a:fld id="{72221664-64E6-D642-8770-765BBB6EAC11}" type="slidenum">
              <a:rPr lang="en-US" smtClean="0"/>
              <a:t>3</a:t>
            </a:fld>
            <a:endParaRPr lang="en-US"/>
          </a:p>
        </p:txBody>
      </p:sp>
    </p:spTree>
    <p:extLst>
      <p:ext uri="{BB962C8B-B14F-4D97-AF65-F5344CB8AC3E}">
        <p14:creationId xmlns:p14="http://schemas.microsoft.com/office/powerpoint/2010/main" val="237709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CCS programs develop skills for roles as a database architect or designer and as an application developer.</a:t>
            </a:r>
          </a:p>
          <a:p>
            <a:r>
              <a:rPr lang="en-US" dirty="0"/>
              <a:t>BSIT students are further trained for skills in database &amp; system administration, while BSIS students also develop their skills in systems analysis.</a:t>
            </a:r>
          </a:p>
        </p:txBody>
      </p:sp>
      <p:sp>
        <p:nvSpPr>
          <p:cNvPr id="4" name="Slide Number Placeholder 3"/>
          <p:cNvSpPr>
            <a:spLocks noGrp="1"/>
          </p:cNvSpPr>
          <p:nvPr>
            <p:ph type="sldNum" sz="quarter" idx="5"/>
          </p:nvPr>
        </p:nvSpPr>
        <p:spPr/>
        <p:txBody>
          <a:bodyPr/>
          <a:lstStyle/>
          <a:p>
            <a:fld id="{72221664-64E6-D642-8770-765BBB6EAC11}" type="slidenum">
              <a:rPr lang="en-US" smtClean="0"/>
              <a:t>30</a:t>
            </a:fld>
            <a:endParaRPr lang="en-US"/>
          </a:p>
        </p:txBody>
      </p:sp>
    </p:spTree>
    <p:extLst>
      <p:ext uri="{BB962C8B-B14F-4D97-AF65-F5344CB8AC3E}">
        <p14:creationId xmlns:p14="http://schemas.microsoft.com/office/powerpoint/2010/main" val="3322704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31</a:t>
            </a:fld>
            <a:endParaRPr lang="en-US"/>
          </a:p>
        </p:txBody>
      </p:sp>
    </p:spTree>
    <p:extLst>
      <p:ext uri="{BB962C8B-B14F-4D97-AF65-F5344CB8AC3E}">
        <p14:creationId xmlns:p14="http://schemas.microsoft.com/office/powerpoint/2010/main" val="291086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a:t>
            </a:r>
            <a:r>
              <a:rPr lang="en-US" dirty="0" err="1"/>
              <a:t>AnimoSpace</a:t>
            </a:r>
            <a:r>
              <a:rPr lang="en-US" dirty="0"/>
              <a:t> discussion board created in your class for this topic, kindly post your questions there in order for the rest of the class to see the replies. Otherwise, you may reach out to your instructor through the communication channels provided.</a:t>
            </a:r>
          </a:p>
        </p:txBody>
      </p:sp>
      <p:sp>
        <p:nvSpPr>
          <p:cNvPr id="4" name="Slide Number Placeholder 3"/>
          <p:cNvSpPr>
            <a:spLocks noGrp="1"/>
          </p:cNvSpPr>
          <p:nvPr>
            <p:ph type="sldNum" sz="quarter" idx="5"/>
          </p:nvPr>
        </p:nvSpPr>
        <p:spPr/>
        <p:txBody>
          <a:bodyPr/>
          <a:lstStyle/>
          <a:p>
            <a:fld id="{72221664-64E6-D642-8770-765BBB6EAC11}" type="slidenum">
              <a:rPr lang="en-US" smtClean="0"/>
              <a:t>32</a:t>
            </a:fld>
            <a:endParaRPr lang="en-US"/>
          </a:p>
        </p:txBody>
      </p:sp>
    </p:spTree>
    <p:extLst>
      <p:ext uri="{BB962C8B-B14F-4D97-AF65-F5344CB8AC3E}">
        <p14:creationId xmlns:p14="http://schemas.microsoft.com/office/powerpoint/2010/main" val="982909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this session. Please check the </a:t>
            </a:r>
            <a:r>
              <a:rPr lang="en-US" dirty="0" err="1"/>
              <a:t>AnimoSpace</a:t>
            </a:r>
            <a:r>
              <a:rPr lang="en-US" dirty="0"/>
              <a:t> course for your section and keep yourself updated regarding other relevant materials or tasks on this topic. Thank you and keep safe always.</a:t>
            </a:r>
          </a:p>
        </p:txBody>
      </p:sp>
      <p:sp>
        <p:nvSpPr>
          <p:cNvPr id="4" name="Slide Number Placeholder 3"/>
          <p:cNvSpPr>
            <a:spLocks noGrp="1"/>
          </p:cNvSpPr>
          <p:nvPr>
            <p:ph type="sldNum" sz="quarter" idx="5"/>
          </p:nvPr>
        </p:nvSpPr>
        <p:spPr/>
        <p:txBody>
          <a:bodyPr/>
          <a:lstStyle/>
          <a:p>
            <a:fld id="{72221664-64E6-D642-8770-765BBB6EAC11}" type="slidenum">
              <a:rPr lang="en-US" smtClean="0"/>
              <a:t>33</a:t>
            </a:fld>
            <a:endParaRPr lang="en-US"/>
          </a:p>
        </p:txBody>
      </p:sp>
    </p:spTree>
    <p:extLst>
      <p:ext uri="{BB962C8B-B14F-4D97-AF65-F5344CB8AC3E}">
        <p14:creationId xmlns:p14="http://schemas.microsoft.com/office/powerpoint/2010/main" val="105546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defining what a DBMS is.</a:t>
            </a:r>
          </a:p>
        </p:txBody>
      </p:sp>
      <p:sp>
        <p:nvSpPr>
          <p:cNvPr id="4" name="Slide Number Placeholder 3"/>
          <p:cNvSpPr>
            <a:spLocks noGrp="1"/>
          </p:cNvSpPr>
          <p:nvPr>
            <p:ph type="sldNum" sz="quarter" idx="5"/>
          </p:nvPr>
        </p:nvSpPr>
        <p:spPr/>
        <p:txBody>
          <a:bodyPr/>
          <a:lstStyle/>
          <a:p>
            <a:fld id="{72221664-64E6-D642-8770-765BBB6EAC11}" type="slidenum">
              <a:rPr lang="en-US" smtClean="0"/>
              <a:t>4</a:t>
            </a:fld>
            <a:endParaRPr lang="en-US"/>
          </a:p>
        </p:txBody>
      </p:sp>
    </p:spTree>
    <p:extLst>
      <p:ext uri="{BB962C8B-B14F-4D97-AF65-F5344CB8AC3E}">
        <p14:creationId xmlns:p14="http://schemas.microsoft.com/office/powerpoint/2010/main" val="3253082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session, it was mentioned that the programming tasks of application developers are lightened up when it comes to coding data management functions, as it is the DBMS which does majority of the work.</a:t>
            </a:r>
          </a:p>
          <a:p>
            <a:endParaRPr lang="en-US" dirty="0"/>
          </a:p>
          <a:p>
            <a:pPr marL="171450" indent="-171450">
              <a:buFont typeface="Arial" panose="020B0604020202020204" pitchFamily="34" charset="0"/>
              <a:buChar char="•"/>
            </a:pPr>
            <a:r>
              <a:rPr lang="en-US" dirty="0"/>
              <a:t>The DBMS stores definitions of the data elements &amp; their relationships. Any changes made in the database structure are also automatically recorded.</a:t>
            </a:r>
          </a:p>
          <a:p>
            <a:pPr marL="171450" indent="-171450">
              <a:buFont typeface="Arial" panose="020B0604020202020204" pitchFamily="34" charset="0"/>
              <a:buChar char="•"/>
            </a:pPr>
            <a:r>
              <a:rPr lang="en-US" dirty="0"/>
              <a:t>The DBMS also provides backup &amp; data recovery to ensure data safety &amp; integrity.</a:t>
            </a:r>
          </a:p>
          <a:p>
            <a:pPr marL="171450" indent="-171450">
              <a:buFont typeface="Arial" panose="020B0604020202020204" pitchFamily="34" charset="0"/>
              <a:buChar char="•"/>
            </a:pPr>
            <a:r>
              <a:rPr lang="en-US" dirty="0"/>
              <a:t>The DBMS transforms input data to conform to required data structures.</a:t>
            </a:r>
          </a:p>
          <a:p>
            <a:pPr marL="171450" indent="-171450">
              <a:buFont typeface="Arial" panose="020B0604020202020204" pitchFamily="34" charset="0"/>
              <a:buChar char="•"/>
            </a:pPr>
            <a:r>
              <a:rPr lang="en-US" dirty="0"/>
              <a:t>It facilitates sharing of data to different users or database applications through multiple access controls.</a:t>
            </a:r>
          </a:p>
          <a:p>
            <a:pPr marL="171450" indent="-171450">
              <a:buFont typeface="Arial" panose="020B0604020202020204" pitchFamily="34" charset="0"/>
              <a:buChar char="•"/>
            </a:pPr>
            <a:r>
              <a:rPr lang="en-US" dirty="0"/>
              <a:t>Security rules determine which users can access the database, which items each user can access, and which data operations the user can perform.</a:t>
            </a:r>
          </a:p>
        </p:txBody>
      </p:sp>
      <p:sp>
        <p:nvSpPr>
          <p:cNvPr id="4" name="Slide Number Placeholder 3"/>
          <p:cNvSpPr>
            <a:spLocks noGrp="1"/>
          </p:cNvSpPr>
          <p:nvPr>
            <p:ph type="sldNum" sz="quarter" idx="5"/>
          </p:nvPr>
        </p:nvSpPr>
        <p:spPr/>
        <p:txBody>
          <a:bodyPr/>
          <a:lstStyle/>
          <a:p>
            <a:fld id="{72221664-64E6-D642-8770-765BBB6EAC11}" type="slidenum">
              <a:rPr lang="en-US" smtClean="0"/>
              <a:t>5</a:t>
            </a:fld>
            <a:endParaRPr lang="en-US"/>
          </a:p>
        </p:txBody>
      </p:sp>
    </p:spTree>
    <p:extLst>
      <p:ext uri="{BB962C8B-B14F-4D97-AF65-F5344CB8AC3E}">
        <p14:creationId xmlns:p14="http://schemas.microsoft.com/office/powerpoint/2010/main" val="299106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are stored in a database, which is a set of files usually implemented using a binary file. To avoid the aforementioned issues with directly accessing data &amp; information from files, instructions from application programs would have to go through the DBMS.</a:t>
            </a:r>
          </a:p>
          <a:p>
            <a:r>
              <a:rPr lang="en-US" dirty="0"/>
              <a:t>Instructions are written in SQL, which are received by the DBMS and parsed through the language processor.</a:t>
            </a:r>
          </a:p>
          <a:p>
            <a:r>
              <a:rPr lang="en-US" dirty="0"/>
              <a:t>From the language processor, the DBMS interprets the logical representation of the data inside the file system. This logical representation provides information on how the database is structured, as well as what and how the data is stored in it. There is also the file &amp; file operations manager component, to carry out update &amp; retrieval data functions.</a:t>
            </a:r>
          </a:p>
        </p:txBody>
      </p:sp>
      <p:sp>
        <p:nvSpPr>
          <p:cNvPr id="4" name="Slide Number Placeholder 3"/>
          <p:cNvSpPr>
            <a:spLocks noGrp="1"/>
          </p:cNvSpPr>
          <p:nvPr>
            <p:ph type="sldNum" sz="quarter" idx="5"/>
          </p:nvPr>
        </p:nvSpPr>
        <p:spPr/>
        <p:txBody>
          <a:bodyPr/>
          <a:lstStyle/>
          <a:p>
            <a:fld id="{72221664-64E6-D642-8770-765BBB6EAC11}" type="slidenum">
              <a:rPr lang="en-US" smtClean="0"/>
              <a:t>6</a:t>
            </a:fld>
            <a:endParaRPr lang="en-US"/>
          </a:p>
        </p:txBody>
      </p:sp>
    </p:spTree>
    <p:extLst>
      <p:ext uri="{BB962C8B-B14F-4D97-AF65-F5344CB8AC3E}">
        <p14:creationId xmlns:p14="http://schemas.microsoft.com/office/powerpoint/2010/main" val="414618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a more detailed view of what is inside the DBMS and where instructions in SQL are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plays an integral role in each of these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shows the different compilers that make up the language processor, which outputs DBA commands, queries, and transactions.</a:t>
            </a:r>
          </a:p>
          <a:p>
            <a:r>
              <a:rPr lang="en-US" dirty="0"/>
              <a:t>SQL is used in the DDL or data definition language for creating the structure of database objects.</a:t>
            </a:r>
          </a:p>
          <a:p>
            <a:endParaRPr lang="en-US" dirty="0"/>
          </a:p>
          <a:p>
            <a:r>
              <a:rPr lang="en-US" dirty="0"/>
              <a:t>The data dictionary in the DBMS stores metadata which provides information on data relationships &amp; characteristics. Moreover, any changes in the physical database structure are stored in the data dictionary, eliminating the need to modify programs that make use of such database.</a:t>
            </a:r>
          </a:p>
          <a:p>
            <a:r>
              <a:rPr lang="en-US" dirty="0"/>
              <a:t>SQL is used by other programs for building reports in order to access the data from the database.</a:t>
            </a:r>
          </a:p>
          <a:p>
            <a:r>
              <a:rPr lang="en-US" dirty="0"/>
              <a:t>In database administration, SQL is utilized for controlling resources, facilitating backup &amp; recovery from failures, and providing data security through the data control languages or DCLs.</a:t>
            </a:r>
          </a:p>
          <a:p>
            <a:endParaRPr lang="en-US" dirty="0"/>
          </a:p>
        </p:txBody>
      </p:sp>
      <p:sp>
        <p:nvSpPr>
          <p:cNvPr id="4" name="Slide Number Placeholder 3"/>
          <p:cNvSpPr>
            <a:spLocks noGrp="1"/>
          </p:cNvSpPr>
          <p:nvPr>
            <p:ph type="sldNum" sz="quarter" idx="5"/>
          </p:nvPr>
        </p:nvSpPr>
        <p:spPr/>
        <p:txBody>
          <a:bodyPr/>
          <a:lstStyle/>
          <a:p>
            <a:fld id="{72221664-64E6-D642-8770-765BBB6EAC11}" type="slidenum">
              <a:rPr lang="en-US" smtClean="0"/>
              <a:t>7</a:t>
            </a:fld>
            <a:endParaRPr lang="en-US"/>
          </a:p>
        </p:txBody>
      </p:sp>
    </p:spTree>
    <p:extLst>
      <p:ext uri="{BB962C8B-B14F-4D97-AF65-F5344CB8AC3E}">
        <p14:creationId xmlns:p14="http://schemas.microsoft.com/office/powerpoint/2010/main" val="98195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1970s, the American National Standards Institute (ANSI) Standards Planning &amp; Requirements Committee (SPARC) defined a framework for data modeling based on degrees of abstraction, which became known as the ANSI-SPARC Architecture.</a:t>
            </a:r>
          </a:p>
          <a:p>
            <a:endParaRPr lang="en-US" dirty="0"/>
          </a:p>
          <a:p>
            <a:r>
              <a:rPr lang="en-US" dirty="0"/>
              <a:t>Let’s take a look at this example on how data is organized and viewed in a database system.</a:t>
            </a:r>
          </a:p>
          <a:p>
            <a:r>
              <a:rPr lang="en-US" dirty="0"/>
              <a:t>As previously mentioned, a database is still a collection or a set of files. These files are located in directories &amp; folders; they have file names, file types, data structures, and some form of encryption.</a:t>
            </a:r>
          </a:p>
          <a:p>
            <a:endParaRPr lang="en-US" dirty="0"/>
          </a:p>
          <a:p>
            <a:r>
              <a:rPr lang="en-US" dirty="0"/>
              <a:t>These data are represented in relational tables in the database. In this example, we have the student, course, and enrollment tables as opposed to files in an earlier illustration of a file-based system for enrollment.</a:t>
            </a:r>
          </a:p>
          <a:p>
            <a:endParaRPr lang="en-US" dirty="0"/>
          </a:p>
          <a:p>
            <a:r>
              <a:rPr lang="en-US" dirty="0"/>
              <a:t>Various users of the application program can see different versions of the data contained in the tables depending on what they need. For example, the registrar can view a master list of all students in the University; they can view all course offerings; and also view the </a:t>
            </a:r>
            <a:r>
              <a:rPr lang="en-US" dirty="0" err="1"/>
              <a:t>students’s</a:t>
            </a:r>
            <a:r>
              <a:rPr lang="en-US" dirty="0"/>
              <a:t> grades in each course.</a:t>
            </a:r>
          </a:p>
          <a:p>
            <a:endParaRPr lang="en-US" dirty="0"/>
          </a:p>
          <a:p>
            <a:r>
              <a:rPr lang="en-US" dirty="0"/>
              <a:t>Department chairs can view class lists for different courses; filter the list of students enrolled in a particular program; and take a look at existing course information.</a:t>
            </a:r>
          </a:p>
          <a:p>
            <a:endParaRPr lang="en-US" dirty="0"/>
          </a:p>
          <a:p>
            <a:r>
              <a:rPr lang="en-US" dirty="0"/>
              <a:t>Faculty can also view the course information and the list of students enrolled in the course, like those in a class list.</a:t>
            </a:r>
          </a:p>
        </p:txBody>
      </p:sp>
      <p:sp>
        <p:nvSpPr>
          <p:cNvPr id="4" name="Slide Number Placeholder 3"/>
          <p:cNvSpPr>
            <a:spLocks noGrp="1"/>
          </p:cNvSpPr>
          <p:nvPr>
            <p:ph type="sldNum" sz="quarter" idx="5"/>
          </p:nvPr>
        </p:nvSpPr>
        <p:spPr/>
        <p:txBody>
          <a:bodyPr/>
          <a:lstStyle/>
          <a:p>
            <a:fld id="{72221664-64E6-D642-8770-765BBB6EAC11}" type="slidenum">
              <a:rPr lang="en-US" smtClean="0"/>
              <a:t>8</a:t>
            </a:fld>
            <a:endParaRPr lang="en-US"/>
          </a:p>
        </p:txBody>
      </p:sp>
    </p:spTree>
    <p:extLst>
      <p:ext uri="{BB962C8B-B14F-4D97-AF65-F5344CB8AC3E}">
        <p14:creationId xmlns:p14="http://schemas.microsoft.com/office/powerpoint/2010/main" val="2677393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a database is still a collection or a set of files. These files are located in directories &amp; folders; they have file names, file types, data structures, and some form of encryption.</a:t>
            </a:r>
          </a:p>
        </p:txBody>
      </p:sp>
      <p:sp>
        <p:nvSpPr>
          <p:cNvPr id="4" name="Slide Number Placeholder 3"/>
          <p:cNvSpPr>
            <a:spLocks noGrp="1"/>
          </p:cNvSpPr>
          <p:nvPr>
            <p:ph type="sldNum" sz="quarter" idx="5"/>
          </p:nvPr>
        </p:nvSpPr>
        <p:spPr/>
        <p:txBody>
          <a:bodyPr/>
          <a:lstStyle/>
          <a:p>
            <a:fld id="{72221664-64E6-D642-8770-765BBB6EAC11}" type="slidenum">
              <a:rPr lang="en-US" smtClean="0"/>
              <a:t>9</a:t>
            </a:fld>
            <a:endParaRPr lang="en-US"/>
          </a:p>
        </p:txBody>
      </p:sp>
    </p:spTree>
    <p:extLst>
      <p:ext uri="{BB962C8B-B14F-4D97-AF65-F5344CB8AC3E}">
        <p14:creationId xmlns:p14="http://schemas.microsoft.com/office/powerpoint/2010/main" val="121419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6600" b="1" i="0">
                <a:latin typeface="Avenir Heavy"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venir Book" panose="02000503020000020003"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venir Heavy"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1" i="0" cap="none">
                <a:latin typeface="Avenir Heavy"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venir Book" panose="02000503020000020003"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8.tiff"/><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18.tiff"/><Relationship Id="rId12"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3.png"/><Relationship Id="rId11" Type="http://schemas.openxmlformats.org/officeDocument/2006/relationships/image" Target="../media/image22.png"/><Relationship Id="rId5" Type="http://schemas.openxmlformats.org/officeDocument/2006/relationships/notesSlide" Target="../notesSlides/notesSlide11.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8.tiff"/><Relationship Id="rId12" Type="http://schemas.openxmlformats.org/officeDocument/2006/relationships/image" Target="../media/image11.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3.png"/><Relationship Id="rId11" Type="http://schemas.openxmlformats.org/officeDocument/2006/relationships/image" Target="../media/image22.png"/><Relationship Id="rId5" Type="http://schemas.openxmlformats.org/officeDocument/2006/relationships/notesSlide" Target="../notesSlides/notesSlide12.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6.m4a"/><Relationship Id="rId7" Type="http://schemas.openxmlformats.org/officeDocument/2006/relationships/image" Target="../media/image12.png"/><Relationship Id="rId12" Type="http://schemas.openxmlformats.org/officeDocument/2006/relationships/image" Target="../media/image7.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23.png"/><Relationship Id="rId11" Type="http://schemas.openxmlformats.org/officeDocument/2006/relationships/image" Target="../media/image11.png"/><Relationship Id="rId5" Type="http://schemas.openxmlformats.org/officeDocument/2006/relationships/notesSlide" Target="../notesSlides/notesSlide16.xml"/><Relationship Id="rId10" Type="http://schemas.openxmlformats.org/officeDocument/2006/relationships/image" Target="../media/image24.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diagramQuickStyle" Target="../diagrams/quickStyle2.xml"/><Relationship Id="rId17" Type="http://schemas.openxmlformats.org/officeDocument/2006/relationships/image" Target="../media/image7.png"/><Relationship Id="rId2" Type="http://schemas.openxmlformats.org/officeDocument/2006/relationships/audio" Target="../media/media17.m4a"/><Relationship Id="rId16" Type="http://schemas.openxmlformats.org/officeDocument/2006/relationships/image" Target="../media/image26.png"/><Relationship Id="rId1" Type="http://schemas.microsoft.com/office/2007/relationships/media" Target="../media/media17.m4a"/><Relationship Id="rId6" Type="http://schemas.openxmlformats.org/officeDocument/2006/relationships/image" Target="../media/image12.png"/><Relationship Id="rId11" Type="http://schemas.openxmlformats.org/officeDocument/2006/relationships/diagramLayout" Target="../diagrams/layout2.xml"/><Relationship Id="rId5" Type="http://schemas.openxmlformats.org/officeDocument/2006/relationships/image" Target="../media/image23.png"/><Relationship Id="rId15" Type="http://schemas.openxmlformats.org/officeDocument/2006/relationships/image" Target="../media/image25.png"/><Relationship Id="rId10" Type="http://schemas.openxmlformats.org/officeDocument/2006/relationships/diagramData" Target="../diagrams/data2.xml"/><Relationship Id="rId4" Type="http://schemas.openxmlformats.org/officeDocument/2006/relationships/notesSlide" Target="../notesSlides/notesSlide17.xml"/><Relationship Id="rId9" Type="http://schemas.openxmlformats.org/officeDocument/2006/relationships/image" Target="../media/image11.png"/><Relationship Id="rId14" Type="http://schemas.microsoft.com/office/2007/relationships/diagramDrawing" Target="../diagrams/drawing2.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8.m4a"/><Relationship Id="rId7" Type="http://schemas.openxmlformats.org/officeDocument/2006/relationships/image" Target="../media/image11.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1.jpe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9.m4a"/><Relationship Id="rId7" Type="http://schemas.openxmlformats.org/officeDocument/2006/relationships/image" Target="../media/image27.wmf"/><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11.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12"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11.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audio" Target="../media/media20.m4a"/><Relationship Id="rId7" Type="http://schemas.openxmlformats.org/officeDocument/2006/relationships/diagramData" Target="../diagrams/data3.xml"/><Relationship Id="rId12" Type="http://schemas.openxmlformats.org/officeDocument/2006/relationships/image" Target="../media/image7.png"/><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11.png"/><Relationship Id="rId11" Type="http://schemas.microsoft.com/office/2007/relationships/diagramDrawing" Target="../diagrams/drawing3.xml"/><Relationship Id="rId5" Type="http://schemas.openxmlformats.org/officeDocument/2006/relationships/notesSlide" Target="../notesSlides/notesSlide20.xml"/><Relationship Id="rId10" Type="http://schemas.openxmlformats.org/officeDocument/2006/relationships/diagramColors" Target="../diagrams/colors3.xml"/><Relationship Id="rId4" Type="http://schemas.openxmlformats.org/officeDocument/2006/relationships/slideLayout" Target="../slideLayouts/slideLayout2.xml"/><Relationship Id="rId9"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audio" Target="../media/media21.m4a"/><Relationship Id="rId7" Type="http://schemas.openxmlformats.org/officeDocument/2006/relationships/diagramData" Target="../diagrams/data4.xml"/><Relationship Id="rId12" Type="http://schemas.openxmlformats.org/officeDocument/2006/relationships/image" Target="../media/image7.png"/><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11.png"/><Relationship Id="rId11" Type="http://schemas.microsoft.com/office/2007/relationships/diagramDrawing" Target="../diagrams/drawing4.xml"/><Relationship Id="rId5" Type="http://schemas.openxmlformats.org/officeDocument/2006/relationships/notesSlide" Target="../notesSlides/notesSlide21.xml"/><Relationship Id="rId10" Type="http://schemas.openxmlformats.org/officeDocument/2006/relationships/diagramColors" Target="../diagrams/colors4.xml"/><Relationship Id="rId4" Type="http://schemas.openxmlformats.org/officeDocument/2006/relationships/slideLayout" Target="../slideLayouts/slideLayout2.xml"/><Relationship Id="rId9"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audio" Target="../media/media22.m4a"/><Relationship Id="rId7" Type="http://schemas.openxmlformats.org/officeDocument/2006/relationships/diagramData" Target="../diagrams/data5.xml"/><Relationship Id="rId12" Type="http://schemas.openxmlformats.org/officeDocument/2006/relationships/image" Target="../media/image7.png"/><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11.png"/><Relationship Id="rId11" Type="http://schemas.microsoft.com/office/2007/relationships/diagramDrawing" Target="../diagrams/drawing5.xml"/><Relationship Id="rId5" Type="http://schemas.openxmlformats.org/officeDocument/2006/relationships/notesSlide" Target="../notesSlides/notesSlide22.xml"/><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audio" Target="../media/media23.m4a"/><Relationship Id="rId7" Type="http://schemas.openxmlformats.org/officeDocument/2006/relationships/diagramData" Target="../diagrams/data6.xml"/><Relationship Id="rId12" Type="http://schemas.openxmlformats.org/officeDocument/2006/relationships/image" Target="../media/image7.png"/><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11.png"/><Relationship Id="rId11" Type="http://schemas.microsoft.com/office/2007/relationships/diagramDrawing" Target="../diagrams/drawing6.xml"/><Relationship Id="rId5" Type="http://schemas.openxmlformats.org/officeDocument/2006/relationships/notesSlide" Target="../notesSlides/notesSlide23.xml"/><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audio" Target="../media/media24.m4a"/><Relationship Id="rId7" Type="http://schemas.openxmlformats.org/officeDocument/2006/relationships/diagramData" Target="../diagrams/data7.xml"/><Relationship Id="rId12" Type="http://schemas.openxmlformats.org/officeDocument/2006/relationships/image" Target="../media/image7.png"/><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11.png"/><Relationship Id="rId11" Type="http://schemas.microsoft.com/office/2007/relationships/diagramDrawing" Target="../diagrams/drawing7.xml"/><Relationship Id="rId5" Type="http://schemas.openxmlformats.org/officeDocument/2006/relationships/notesSlide" Target="../notesSlides/notesSlide24.xml"/><Relationship Id="rId10" Type="http://schemas.openxmlformats.org/officeDocument/2006/relationships/diagramColors" Target="../diagrams/colors7.xml"/><Relationship Id="rId4" Type="http://schemas.openxmlformats.org/officeDocument/2006/relationships/slideLayout" Target="../slideLayouts/slideLayout2.xml"/><Relationship Id="rId9"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audio" Target="../media/media25.m4a"/><Relationship Id="rId7" Type="http://schemas.openxmlformats.org/officeDocument/2006/relationships/diagramData" Target="../diagrams/data8.xml"/><Relationship Id="rId12" Type="http://schemas.openxmlformats.org/officeDocument/2006/relationships/image" Target="../media/image7.png"/><Relationship Id="rId2" Type="http://schemas.microsoft.com/office/2007/relationships/media" Target="../media/media25.m4a"/><Relationship Id="rId1" Type="http://schemas.openxmlformats.org/officeDocument/2006/relationships/tags" Target="../tags/tag22.xml"/><Relationship Id="rId6" Type="http://schemas.openxmlformats.org/officeDocument/2006/relationships/image" Target="../media/image11.png"/><Relationship Id="rId11" Type="http://schemas.microsoft.com/office/2007/relationships/diagramDrawing" Target="../diagrams/drawing8.xml"/><Relationship Id="rId5" Type="http://schemas.openxmlformats.org/officeDocument/2006/relationships/notesSlide" Target="../notesSlides/notesSlide25.xml"/><Relationship Id="rId10" Type="http://schemas.openxmlformats.org/officeDocument/2006/relationships/diagramColors" Target="../diagrams/colors8.xml"/><Relationship Id="rId4" Type="http://schemas.openxmlformats.org/officeDocument/2006/relationships/slideLayout" Target="../slideLayouts/slideLayout2.xml"/><Relationship Id="rId9"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7.png"/><Relationship Id="rId2" Type="http://schemas.microsoft.com/office/2007/relationships/media" Target="../media/media26.m4a"/><Relationship Id="rId1" Type="http://schemas.openxmlformats.org/officeDocument/2006/relationships/tags" Target="../tags/tag23.xml"/><Relationship Id="rId6" Type="http://schemas.openxmlformats.org/officeDocument/2006/relationships/image" Target="../media/image11.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audio" Target="../media/media27.m4a"/><Relationship Id="rId7" Type="http://schemas.openxmlformats.org/officeDocument/2006/relationships/diagramData" Target="../diagrams/data9.xml"/><Relationship Id="rId12" Type="http://schemas.openxmlformats.org/officeDocument/2006/relationships/image" Target="../media/image7.png"/><Relationship Id="rId2" Type="http://schemas.microsoft.com/office/2007/relationships/media" Target="../media/media27.m4a"/><Relationship Id="rId1" Type="http://schemas.openxmlformats.org/officeDocument/2006/relationships/tags" Target="../tags/tag24.xml"/><Relationship Id="rId6" Type="http://schemas.openxmlformats.org/officeDocument/2006/relationships/image" Target="../media/image11.png"/><Relationship Id="rId11" Type="http://schemas.microsoft.com/office/2007/relationships/diagramDrawing" Target="../diagrams/drawing9.xml"/><Relationship Id="rId5" Type="http://schemas.openxmlformats.org/officeDocument/2006/relationships/notesSlide" Target="../notesSlides/notesSlide27.xml"/><Relationship Id="rId10" Type="http://schemas.openxmlformats.org/officeDocument/2006/relationships/diagramColors" Target="../diagrams/colors9.xml"/><Relationship Id="rId4" Type="http://schemas.openxmlformats.org/officeDocument/2006/relationships/slideLayout" Target="../slideLayouts/slideLayout2.xml"/><Relationship Id="rId9"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audio" Target="../media/media28.m4a"/><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image" Target="../media/image7.png"/><Relationship Id="rId2" Type="http://schemas.microsoft.com/office/2007/relationships/media" Target="../media/media28.m4a"/><Relationship Id="rId16" Type="http://schemas.microsoft.com/office/2007/relationships/diagramDrawing" Target="../diagrams/drawing11.xml"/><Relationship Id="rId1" Type="http://schemas.openxmlformats.org/officeDocument/2006/relationships/tags" Target="../tags/tag25.xml"/><Relationship Id="rId6" Type="http://schemas.openxmlformats.org/officeDocument/2006/relationships/image" Target="../media/image11.png"/><Relationship Id="rId11" Type="http://schemas.microsoft.com/office/2007/relationships/diagramDrawing" Target="../diagrams/drawing10.xml"/><Relationship Id="rId5" Type="http://schemas.openxmlformats.org/officeDocument/2006/relationships/notesSlide" Target="../notesSlides/notesSlide28.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slideLayout" Target="../slideLayouts/slideLayout2.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6.m4a"/><Relationship Id="rId7" Type="http://schemas.openxmlformats.org/officeDocument/2006/relationships/image" Target="../media/image1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notesSlide" Target="../notesSlides/notesSlide6.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3.png"/><Relationship Id="rId12"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11" Type="http://schemas.openxmlformats.org/officeDocument/2006/relationships/image" Target="../media/image17.tiff"/><Relationship Id="rId5" Type="http://schemas.openxmlformats.org/officeDocument/2006/relationships/notesSlide" Target="../notesSlides/notesSlide7.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11.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7B68B0F7-44A5-344F-AA5D-F1EB6B36730F}"/>
              </a:ext>
            </a:extLst>
          </p:cNvPr>
          <p:cNvPicPr>
            <a:picLocks noChangeAspect="1"/>
          </p:cNvPicPr>
          <p:nvPr/>
        </p:nvPicPr>
        <p:blipFill>
          <a:blip r:embed="rId5"/>
          <a:stretch>
            <a:fillRect/>
          </a:stretch>
        </p:blipFill>
        <p:spPr>
          <a:xfrm>
            <a:off x="0" y="0"/>
            <a:ext cx="12192000" cy="6858000"/>
          </a:xfrm>
          <a:prstGeom prst="rect">
            <a:avLst/>
          </a:prstGeom>
        </p:spPr>
      </p:pic>
      <p:pic>
        <p:nvPicPr>
          <p:cNvPr id="5" name="Audio 4">
            <a:hlinkClick r:id="" action="ppaction://media"/>
            <a:extLst>
              <a:ext uri="{FF2B5EF4-FFF2-40B4-BE49-F238E27FC236}">
                <a16:creationId xmlns:a16="http://schemas.microsoft.com/office/drawing/2014/main" id="{B6CADE1F-CDB1-9C4E-8638-5155ECABD6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2049908"/>
      </p:ext>
    </p:extLst>
  </p:cSld>
  <p:clrMapOvr>
    <a:masterClrMapping/>
  </p:clrMapOvr>
  <mc:AlternateContent xmlns:mc="http://schemas.openxmlformats.org/markup-compatibility/2006" xmlns:p14="http://schemas.microsoft.com/office/powerpoint/2010/main">
    <mc:Choice Requires="p14">
      <p:transition spd="slow" p14:dur="2000" advTm="14770"/>
    </mc:Choice>
    <mc:Fallback xmlns="">
      <p:transition spd="slow" advTm="1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B698-790C-A745-806F-A8CEB01EF76A}"/>
              </a:ext>
            </a:extLst>
          </p:cNvPr>
          <p:cNvSpPr>
            <a:spLocks noGrp="1"/>
          </p:cNvSpPr>
          <p:nvPr>
            <p:ph type="title"/>
          </p:nvPr>
        </p:nvSpPr>
        <p:spPr>
          <a:xfrm>
            <a:off x="1776598" y="558039"/>
            <a:ext cx="8638803" cy="740659"/>
          </a:xfrm>
        </p:spPr>
        <p:txBody>
          <a:bodyPr/>
          <a:lstStyle/>
          <a:p>
            <a:pPr algn="ctr"/>
            <a:r>
              <a:rPr lang="en-US" sz="3600" dirty="0"/>
              <a:t>The ANSI-SPARC Architecture</a:t>
            </a:r>
          </a:p>
        </p:txBody>
      </p:sp>
      <p:sp>
        <p:nvSpPr>
          <p:cNvPr id="5" name="Rectangle 4">
            <a:extLst>
              <a:ext uri="{FF2B5EF4-FFF2-40B4-BE49-F238E27FC236}">
                <a16:creationId xmlns:a16="http://schemas.microsoft.com/office/drawing/2014/main" id="{012F5BC3-53B9-CF4B-987D-5601DF95BE18}"/>
              </a:ext>
            </a:extLst>
          </p:cNvPr>
          <p:cNvSpPr/>
          <p:nvPr/>
        </p:nvSpPr>
        <p:spPr>
          <a:xfrm>
            <a:off x="4989979" y="1501518"/>
            <a:ext cx="3933489" cy="4609827"/>
          </a:xfrm>
          <a:prstGeom prst="rect">
            <a:avLst/>
          </a:prstGeom>
          <a:solidFill>
            <a:schemeClr val="accent6">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E365C3-2C36-D247-96DA-1CC40A63986C}"/>
              </a:ext>
            </a:extLst>
          </p:cNvPr>
          <p:cNvSpPr/>
          <p:nvPr/>
        </p:nvSpPr>
        <p:spPr>
          <a:xfrm>
            <a:off x="8926405" y="1501518"/>
            <a:ext cx="1739334" cy="4609827"/>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038103-E3AB-8F47-AC58-DE490664C75A}"/>
              </a:ext>
            </a:extLst>
          </p:cNvPr>
          <p:cNvPicPr>
            <a:picLocks noChangeAspect="1"/>
          </p:cNvPicPr>
          <p:nvPr/>
        </p:nvPicPr>
        <p:blipFill>
          <a:blip r:embed="rId6"/>
          <a:stretch>
            <a:fillRect/>
          </a:stretch>
        </p:blipFill>
        <p:spPr>
          <a:xfrm>
            <a:off x="9852235" y="1747540"/>
            <a:ext cx="528376" cy="521771"/>
          </a:xfrm>
          <a:prstGeom prst="rect">
            <a:avLst/>
          </a:prstGeom>
        </p:spPr>
      </p:pic>
      <p:pic>
        <p:nvPicPr>
          <p:cNvPr id="8" name="Picture 7">
            <a:extLst>
              <a:ext uri="{FF2B5EF4-FFF2-40B4-BE49-F238E27FC236}">
                <a16:creationId xmlns:a16="http://schemas.microsoft.com/office/drawing/2014/main" id="{6DD1D65E-973D-2845-84B4-11203AC00FDB}"/>
              </a:ext>
            </a:extLst>
          </p:cNvPr>
          <p:cNvPicPr>
            <a:picLocks noChangeAspect="1"/>
          </p:cNvPicPr>
          <p:nvPr/>
        </p:nvPicPr>
        <p:blipFill>
          <a:blip r:embed="rId6"/>
          <a:stretch>
            <a:fillRect/>
          </a:stretch>
        </p:blipFill>
        <p:spPr>
          <a:xfrm>
            <a:off x="9852235" y="2454293"/>
            <a:ext cx="528376" cy="521771"/>
          </a:xfrm>
          <a:prstGeom prst="rect">
            <a:avLst/>
          </a:prstGeom>
        </p:spPr>
      </p:pic>
      <p:pic>
        <p:nvPicPr>
          <p:cNvPr id="9" name="Picture 8">
            <a:extLst>
              <a:ext uri="{FF2B5EF4-FFF2-40B4-BE49-F238E27FC236}">
                <a16:creationId xmlns:a16="http://schemas.microsoft.com/office/drawing/2014/main" id="{E89B8846-E708-1E49-BCF0-655380E585D4}"/>
              </a:ext>
            </a:extLst>
          </p:cNvPr>
          <p:cNvPicPr>
            <a:picLocks noChangeAspect="1"/>
          </p:cNvPicPr>
          <p:nvPr/>
        </p:nvPicPr>
        <p:blipFill>
          <a:blip r:embed="rId6"/>
          <a:stretch>
            <a:fillRect/>
          </a:stretch>
        </p:blipFill>
        <p:spPr>
          <a:xfrm>
            <a:off x="9245647" y="2454293"/>
            <a:ext cx="528376" cy="521771"/>
          </a:xfrm>
          <a:prstGeom prst="rect">
            <a:avLst/>
          </a:prstGeom>
        </p:spPr>
      </p:pic>
      <p:pic>
        <p:nvPicPr>
          <p:cNvPr id="10" name="Picture 9">
            <a:extLst>
              <a:ext uri="{FF2B5EF4-FFF2-40B4-BE49-F238E27FC236}">
                <a16:creationId xmlns:a16="http://schemas.microsoft.com/office/drawing/2014/main" id="{98478236-A1D8-B748-A9C1-A66CBF20056E}"/>
              </a:ext>
            </a:extLst>
          </p:cNvPr>
          <p:cNvPicPr>
            <a:picLocks noChangeAspect="1"/>
          </p:cNvPicPr>
          <p:nvPr/>
        </p:nvPicPr>
        <p:blipFill>
          <a:blip r:embed="rId6"/>
          <a:stretch>
            <a:fillRect/>
          </a:stretch>
        </p:blipFill>
        <p:spPr>
          <a:xfrm>
            <a:off x="9245647" y="1747540"/>
            <a:ext cx="528376" cy="521771"/>
          </a:xfrm>
          <a:prstGeom prst="rect">
            <a:avLst/>
          </a:prstGeom>
        </p:spPr>
      </p:pic>
      <p:sp>
        <p:nvSpPr>
          <p:cNvPr id="11" name="TextBox 10">
            <a:extLst>
              <a:ext uri="{FF2B5EF4-FFF2-40B4-BE49-F238E27FC236}">
                <a16:creationId xmlns:a16="http://schemas.microsoft.com/office/drawing/2014/main" id="{552C9E47-ACCF-B64D-B471-E6EE3BCDBE43}"/>
              </a:ext>
            </a:extLst>
          </p:cNvPr>
          <p:cNvSpPr txBox="1"/>
          <p:nvPr/>
        </p:nvSpPr>
        <p:spPr>
          <a:xfrm>
            <a:off x="9067677" y="3162425"/>
            <a:ext cx="1483219" cy="1815882"/>
          </a:xfrm>
          <a:prstGeom prst="rect">
            <a:avLst/>
          </a:prstGeom>
          <a:noFill/>
        </p:spPr>
        <p:txBody>
          <a:bodyPr wrap="square" rtlCol="0">
            <a:spAutoFit/>
          </a:bodyPr>
          <a:lstStyle/>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Directories and Folders</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Filename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Data structure</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Linked List</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Struct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Encryption</a:t>
            </a:r>
          </a:p>
        </p:txBody>
      </p:sp>
      <p:pic>
        <p:nvPicPr>
          <p:cNvPr id="12" name="Picture 11">
            <a:extLst>
              <a:ext uri="{FF2B5EF4-FFF2-40B4-BE49-F238E27FC236}">
                <a16:creationId xmlns:a16="http://schemas.microsoft.com/office/drawing/2014/main" id="{1309B261-825A-FF47-94CC-71ED22DC8BF1}"/>
              </a:ext>
            </a:extLst>
          </p:cNvPr>
          <p:cNvPicPr>
            <a:picLocks noChangeAspect="1"/>
          </p:cNvPicPr>
          <p:nvPr/>
        </p:nvPicPr>
        <p:blipFill>
          <a:blip r:embed="rId7"/>
          <a:stretch>
            <a:fillRect/>
          </a:stretch>
        </p:blipFill>
        <p:spPr>
          <a:xfrm>
            <a:off x="5145628" y="1512196"/>
            <a:ext cx="3622190" cy="1528281"/>
          </a:xfrm>
          <a:prstGeom prst="rect">
            <a:avLst/>
          </a:prstGeom>
        </p:spPr>
      </p:pic>
      <p:sp>
        <p:nvSpPr>
          <p:cNvPr id="13" name="TextBox 12">
            <a:extLst>
              <a:ext uri="{FF2B5EF4-FFF2-40B4-BE49-F238E27FC236}">
                <a16:creationId xmlns:a16="http://schemas.microsoft.com/office/drawing/2014/main" id="{D224657D-A9C0-F042-88A4-7290B8877431}"/>
              </a:ext>
            </a:extLst>
          </p:cNvPr>
          <p:cNvSpPr txBox="1"/>
          <p:nvPr/>
        </p:nvSpPr>
        <p:spPr>
          <a:xfrm>
            <a:off x="5145628" y="3168140"/>
            <a:ext cx="343956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6">
                    <a:lumMod val="50000"/>
                  </a:schemeClr>
                </a:solidFill>
                <a:latin typeface="Avenir Light" panose="020B0402020203020204" pitchFamily="34" charset="77"/>
              </a:rPr>
              <a:t>Relational Tables as seen as a whole database</a:t>
            </a:r>
          </a:p>
        </p:txBody>
      </p:sp>
      <p:grpSp>
        <p:nvGrpSpPr>
          <p:cNvPr id="14" name="Group 13">
            <a:extLst>
              <a:ext uri="{FF2B5EF4-FFF2-40B4-BE49-F238E27FC236}">
                <a16:creationId xmlns:a16="http://schemas.microsoft.com/office/drawing/2014/main" id="{ABB2E304-8913-404A-83FC-BCFE3DC968BB}"/>
              </a:ext>
            </a:extLst>
          </p:cNvPr>
          <p:cNvGrpSpPr/>
          <p:nvPr/>
        </p:nvGrpSpPr>
        <p:grpSpPr>
          <a:xfrm>
            <a:off x="8379557" y="5735936"/>
            <a:ext cx="3993749" cy="1000647"/>
            <a:chOff x="8379557" y="5735936"/>
            <a:chExt cx="3993749" cy="1000647"/>
          </a:xfrm>
        </p:grpSpPr>
        <p:sp>
          <p:nvSpPr>
            <p:cNvPr id="28" name="Rounded Rectangle 27">
              <a:extLst>
                <a:ext uri="{FF2B5EF4-FFF2-40B4-BE49-F238E27FC236}">
                  <a16:creationId xmlns:a16="http://schemas.microsoft.com/office/drawing/2014/main" id="{2B8F6A02-11CB-9942-8567-D89F7F81366D}"/>
                </a:ext>
              </a:extLst>
            </p:cNvPr>
            <p:cNvSpPr/>
            <p:nvPr/>
          </p:nvSpPr>
          <p:spPr>
            <a:xfrm>
              <a:off x="8379557" y="5872703"/>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4A9DFB7C-06A9-4149-B8A3-8F9C099E95D7}"/>
                </a:ext>
              </a:extLst>
            </p:cNvPr>
            <p:cNvSpPr txBox="1"/>
            <p:nvPr/>
          </p:nvSpPr>
          <p:spPr>
            <a:xfrm>
              <a:off x="9591564" y="6017042"/>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14DD7EC5-B1E1-4342-AF7A-26428C506CFA}"/>
                </a:ext>
              </a:extLst>
            </p:cNvPr>
            <p:cNvSpPr/>
            <p:nvPr/>
          </p:nvSpPr>
          <p:spPr>
            <a:xfrm>
              <a:off x="8592603" y="6029320"/>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0941FA-7140-8642-BD25-2CC16668DD81}"/>
                </a:ext>
              </a:extLst>
            </p:cNvPr>
            <p:cNvSpPr/>
            <p:nvPr/>
          </p:nvSpPr>
          <p:spPr>
            <a:xfrm>
              <a:off x="9132737" y="6025068"/>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0BA1463-AC59-624D-A353-19BE66BABE1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9330" y="5735936"/>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1BC96759-86C3-8D4F-B646-549C6C29A20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550805709"/>
      </p:ext>
    </p:extLst>
  </p:cSld>
  <p:clrMapOvr>
    <a:masterClrMapping/>
  </p:clrMapOvr>
  <mc:AlternateContent xmlns:mc="http://schemas.openxmlformats.org/markup-compatibility/2006" xmlns:p14="http://schemas.microsoft.com/office/powerpoint/2010/main">
    <mc:Choice Requires="p14">
      <p:transition spd="slow" p14:dur="2000" advTm="17028"/>
    </mc:Choice>
    <mc:Fallback xmlns="">
      <p:transition spd="slow" advTm="1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P spid="5"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B698-790C-A745-806F-A8CEB01EF76A}"/>
              </a:ext>
            </a:extLst>
          </p:cNvPr>
          <p:cNvSpPr>
            <a:spLocks noGrp="1"/>
          </p:cNvSpPr>
          <p:nvPr>
            <p:ph type="title"/>
          </p:nvPr>
        </p:nvSpPr>
        <p:spPr>
          <a:xfrm>
            <a:off x="1776598" y="558039"/>
            <a:ext cx="8638803" cy="740659"/>
          </a:xfrm>
        </p:spPr>
        <p:txBody>
          <a:bodyPr/>
          <a:lstStyle/>
          <a:p>
            <a:pPr algn="ctr"/>
            <a:r>
              <a:rPr lang="en-US" sz="3600" dirty="0"/>
              <a:t>The ANSI-SPARC Architecture</a:t>
            </a:r>
          </a:p>
        </p:txBody>
      </p:sp>
      <p:sp>
        <p:nvSpPr>
          <p:cNvPr id="4" name="Rectangle 3">
            <a:extLst>
              <a:ext uri="{FF2B5EF4-FFF2-40B4-BE49-F238E27FC236}">
                <a16:creationId xmlns:a16="http://schemas.microsoft.com/office/drawing/2014/main" id="{BAC9A234-8633-BA4A-9F45-1FC0878BAACA}"/>
              </a:ext>
            </a:extLst>
          </p:cNvPr>
          <p:cNvSpPr/>
          <p:nvPr/>
        </p:nvSpPr>
        <p:spPr>
          <a:xfrm>
            <a:off x="1475928" y="1501518"/>
            <a:ext cx="3511276" cy="1530895"/>
          </a:xfrm>
          <a:prstGeom prst="rect">
            <a:avLst/>
          </a:prstGeom>
          <a:solidFill>
            <a:schemeClr val="accent2">
              <a:lumMod val="40000"/>
              <a:lumOff val="6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2F5BC3-53B9-CF4B-987D-5601DF95BE18}"/>
              </a:ext>
            </a:extLst>
          </p:cNvPr>
          <p:cNvSpPr/>
          <p:nvPr/>
        </p:nvSpPr>
        <p:spPr>
          <a:xfrm>
            <a:off x="4989979" y="1501518"/>
            <a:ext cx="3933489" cy="4609827"/>
          </a:xfrm>
          <a:prstGeom prst="rect">
            <a:avLst/>
          </a:prstGeom>
          <a:solidFill>
            <a:schemeClr val="accent6">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E365C3-2C36-D247-96DA-1CC40A63986C}"/>
              </a:ext>
            </a:extLst>
          </p:cNvPr>
          <p:cNvSpPr/>
          <p:nvPr/>
        </p:nvSpPr>
        <p:spPr>
          <a:xfrm>
            <a:off x="8926405" y="1501518"/>
            <a:ext cx="1739334" cy="4609827"/>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038103-E3AB-8F47-AC58-DE490664C75A}"/>
              </a:ext>
            </a:extLst>
          </p:cNvPr>
          <p:cNvPicPr>
            <a:picLocks noChangeAspect="1"/>
          </p:cNvPicPr>
          <p:nvPr/>
        </p:nvPicPr>
        <p:blipFill>
          <a:blip r:embed="rId6"/>
          <a:stretch>
            <a:fillRect/>
          </a:stretch>
        </p:blipFill>
        <p:spPr>
          <a:xfrm>
            <a:off x="9852235" y="1747540"/>
            <a:ext cx="528376" cy="521771"/>
          </a:xfrm>
          <a:prstGeom prst="rect">
            <a:avLst/>
          </a:prstGeom>
        </p:spPr>
      </p:pic>
      <p:pic>
        <p:nvPicPr>
          <p:cNvPr id="8" name="Picture 7">
            <a:extLst>
              <a:ext uri="{FF2B5EF4-FFF2-40B4-BE49-F238E27FC236}">
                <a16:creationId xmlns:a16="http://schemas.microsoft.com/office/drawing/2014/main" id="{6DD1D65E-973D-2845-84B4-11203AC00FDB}"/>
              </a:ext>
            </a:extLst>
          </p:cNvPr>
          <p:cNvPicPr>
            <a:picLocks noChangeAspect="1"/>
          </p:cNvPicPr>
          <p:nvPr/>
        </p:nvPicPr>
        <p:blipFill>
          <a:blip r:embed="rId6"/>
          <a:stretch>
            <a:fillRect/>
          </a:stretch>
        </p:blipFill>
        <p:spPr>
          <a:xfrm>
            <a:off x="9852235" y="2454293"/>
            <a:ext cx="528376" cy="521771"/>
          </a:xfrm>
          <a:prstGeom prst="rect">
            <a:avLst/>
          </a:prstGeom>
        </p:spPr>
      </p:pic>
      <p:pic>
        <p:nvPicPr>
          <p:cNvPr id="9" name="Picture 8">
            <a:extLst>
              <a:ext uri="{FF2B5EF4-FFF2-40B4-BE49-F238E27FC236}">
                <a16:creationId xmlns:a16="http://schemas.microsoft.com/office/drawing/2014/main" id="{E89B8846-E708-1E49-BCF0-655380E585D4}"/>
              </a:ext>
            </a:extLst>
          </p:cNvPr>
          <p:cNvPicPr>
            <a:picLocks noChangeAspect="1"/>
          </p:cNvPicPr>
          <p:nvPr/>
        </p:nvPicPr>
        <p:blipFill>
          <a:blip r:embed="rId6"/>
          <a:stretch>
            <a:fillRect/>
          </a:stretch>
        </p:blipFill>
        <p:spPr>
          <a:xfrm>
            <a:off x="9245647" y="2454293"/>
            <a:ext cx="528376" cy="521771"/>
          </a:xfrm>
          <a:prstGeom prst="rect">
            <a:avLst/>
          </a:prstGeom>
        </p:spPr>
      </p:pic>
      <p:pic>
        <p:nvPicPr>
          <p:cNvPr id="10" name="Picture 9">
            <a:extLst>
              <a:ext uri="{FF2B5EF4-FFF2-40B4-BE49-F238E27FC236}">
                <a16:creationId xmlns:a16="http://schemas.microsoft.com/office/drawing/2014/main" id="{98478236-A1D8-B748-A9C1-A66CBF20056E}"/>
              </a:ext>
            </a:extLst>
          </p:cNvPr>
          <p:cNvPicPr>
            <a:picLocks noChangeAspect="1"/>
          </p:cNvPicPr>
          <p:nvPr/>
        </p:nvPicPr>
        <p:blipFill>
          <a:blip r:embed="rId6"/>
          <a:stretch>
            <a:fillRect/>
          </a:stretch>
        </p:blipFill>
        <p:spPr>
          <a:xfrm>
            <a:off x="9245647" y="1747540"/>
            <a:ext cx="528376" cy="521771"/>
          </a:xfrm>
          <a:prstGeom prst="rect">
            <a:avLst/>
          </a:prstGeom>
        </p:spPr>
      </p:pic>
      <p:sp>
        <p:nvSpPr>
          <p:cNvPr id="11" name="TextBox 10">
            <a:extLst>
              <a:ext uri="{FF2B5EF4-FFF2-40B4-BE49-F238E27FC236}">
                <a16:creationId xmlns:a16="http://schemas.microsoft.com/office/drawing/2014/main" id="{552C9E47-ACCF-B64D-B471-E6EE3BCDBE43}"/>
              </a:ext>
            </a:extLst>
          </p:cNvPr>
          <p:cNvSpPr txBox="1"/>
          <p:nvPr/>
        </p:nvSpPr>
        <p:spPr>
          <a:xfrm>
            <a:off x="9067677" y="3162425"/>
            <a:ext cx="1483219" cy="1815882"/>
          </a:xfrm>
          <a:prstGeom prst="rect">
            <a:avLst/>
          </a:prstGeom>
          <a:noFill/>
        </p:spPr>
        <p:txBody>
          <a:bodyPr wrap="square" rtlCol="0">
            <a:spAutoFit/>
          </a:bodyPr>
          <a:lstStyle/>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Directories and Folders</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Filename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Data structure</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Linked List</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Struct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Encryption</a:t>
            </a:r>
          </a:p>
        </p:txBody>
      </p:sp>
      <p:pic>
        <p:nvPicPr>
          <p:cNvPr id="12" name="Picture 11">
            <a:extLst>
              <a:ext uri="{FF2B5EF4-FFF2-40B4-BE49-F238E27FC236}">
                <a16:creationId xmlns:a16="http://schemas.microsoft.com/office/drawing/2014/main" id="{1309B261-825A-FF47-94CC-71ED22DC8BF1}"/>
              </a:ext>
            </a:extLst>
          </p:cNvPr>
          <p:cNvPicPr>
            <a:picLocks noChangeAspect="1"/>
          </p:cNvPicPr>
          <p:nvPr/>
        </p:nvPicPr>
        <p:blipFill>
          <a:blip r:embed="rId7"/>
          <a:stretch>
            <a:fillRect/>
          </a:stretch>
        </p:blipFill>
        <p:spPr>
          <a:xfrm>
            <a:off x="5145628" y="1512196"/>
            <a:ext cx="3622190" cy="1528281"/>
          </a:xfrm>
          <a:prstGeom prst="rect">
            <a:avLst/>
          </a:prstGeom>
        </p:spPr>
      </p:pic>
      <p:sp>
        <p:nvSpPr>
          <p:cNvPr id="13" name="TextBox 12">
            <a:extLst>
              <a:ext uri="{FF2B5EF4-FFF2-40B4-BE49-F238E27FC236}">
                <a16:creationId xmlns:a16="http://schemas.microsoft.com/office/drawing/2014/main" id="{D224657D-A9C0-F042-88A4-7290B8877431}"/>
              </a:ext>
            </a:extLst>
          </p:cNvPr>
          <p:cNvSpPr txBox="1"/>
          <p:nvPr/>
        </p:nvSpPr>
        <p:spPr>
          <a:xfrm>
            <a:off x="5145628" y="3168140"/>
            <a:ext cx="343956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6">
                    <a:lumMod val="50000"/>
                  </a:schemeClr>
                </a:solidFill>
                <a:latin typeface="Avenir Light" panose="020B0402020203020204" pitchFamily="34" charset="77"/>
              </a:rPr>
              <a:t>Relational Tables as seen as a whole database</a:t>
            </a:r>
          </a:p>
        </p:txBody>
      </p:sp>
      <p:sp>
        <p:nvSpPr>
          <p:cNvPr id="16" name="Rectangle 15">
            <a:extLst>
              <a:ext uri="{FF2B5EF4-FFF2-40B4-BE49-F238E27FC236}">
                <a16:creationId xmlns:a16="http://schemas.microsoft.com/office/drawing/2014/main" id="{B94E18F5-E741-1B40-BB38-45EF17A2937F}"/>
              </a:ext>
            </a:extLst>
          </p:cNvPr>
          <p:cNvSpPr/>
          <p:nvPr/>
        </p:nvSpPr>
        <p:spPr>
          <a:xfrm>
            <a:off x="1475928" y="3033225"/>
            <a:ext cx="3511276" cy="2080450"/>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C1082F-EF3C-D04E-A3DC-1CF0CFD0B893}"/>
              </a:ext>
            </a:extLst>
          </p:cNvPr>
          <p:cNvSpPr/>
          <p:nvPr/>
        </p:nvSpPr>
        <p:spPr>
          <a:xfrm>
            <a:off x="1475928" y="5113676"/>
            <a:ext cx="3511276" cy="997668"/>
          </a:xfrm>
          <a:prstGeom prst="rect">
            <a:avLst/>
          </a:prstGeom>
          <a:solidFill>
            <a:schemeClr val="accent5">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ADA0BFD-2349-0043-A36B-40351C44A103}"/>
              </a:ext>
            </a:extLst>
          </p:cNvPr>
          <p:cNvPicPr>
            <a:picLocks noChangeAspect="1"/>
          </p:cNvPicPr>
          <p:nvPr/>
        </p:nvPicPr>
        <p:blipFill>
          <a:blip r:embed="rId7"/>
          <a:stretch>
            <a:fillRect/>
          </a:stretch>
        </p:blipFill>
        <p:spPr>
          <a:xfrm>
            <a:off x="1596103" y="1553622"/>
            <a:ext cx="3333324" cy="1406402"/>
          </a:xfrm>
          <a:prstGeom prst="rect">
            <a:avLst/>
          </a:prstGeom>
        </p:spPr>
      </p:pic>
      <p:sp>
        <p:nvSpPr>
          <p:cNvPr id="19" name="TextBox 18">
            <a:extLst>
              <a:ext uri="{FF2B5EF4-FFF2-40B4-BE49-F238E27FC236}">
                <a16:creationId xmlns:a16="http://schemas.microsoft.com/office/drawing/2014/main" id="{599102D4-9383-1B44-8CBE-BE2DF728CDAA}"/>
              </a:ext>
            </a:extLst>
          </p:cNvPr>
          <p:cNvSpPr txBox="1"/>
          <p:nvPr/>
        </p:nvSpPr>
        <p:spPr>
          <a:xfrm>
            <a:off x="3408592" y="2509192"/>
            <a:ext cx="1471194" cy="523220"/>
          </a:xfrm>
          <a:prstGeom prst="rect">
            <a:avLst/>
          </a:prstGeom>
          <a:noFill/>
        </p:spPr>
        <p:txBody>
          <a:bodyPr wrap="square" rtlCol="0">
            <a:spAutoFit/>
          </a:bodyPr>
          <a:lstStyle/>
          <a:p>
            <a:pPr algn="r"/>
            <a:r>
              <a:rPr lang="en-US" sz="1400" b="1" dirty="0">
                <a:solidFill>
                  <a:schemeClr val="accent2">
                    <a:lumMod val="50000"/>
                  </a:schemeClr>
                </a:solidFill>
                <a:latin typeface="Avenir Light" panose="020B0402020203020204" pitchFamily="34" charset="77"/>
              </a:rPr>
              <a:t>As seen by Registrar</a:t>
            </a:r>
          </a:p>
        </p:txBody>
      </p:sp>
      <p:pic>
        <p:nvPicPr>
          <p:cNvPr id="20" name="Picture 19">
            <a:extLst>
              <a:ext uri="{FF2B5EF4-FFF2-40B4-BE49-F238E27FC236}">
                <a16:creationId xmlns:a16="http://schemas.microsoft.com/office/drawing/2014/main" id="{086C9334-B267-8D44-89A1-D479B7AE9FA9}"/>
              </a:ext>
            </a:extLst>
          </p:cNvPr>
          <p:cNvPicPr>
            <a:picLocks noChangeAspect="1"/>
          </p:cNvPicPr>
          <p:nvPr/>
        </p:nvPicPr>
        <p:blipFill>
          <a:blip r:embed="rId8"/>
          <a:stretch>
            <a:fillRect/>
          </a:stretch>
        </p:blipFill>
        <p:spPr>
          <a:xfrm>
            <a:off x="1578370" y="3115297"/>
            <a:ext cx="2243647" cy="681335"/>
          </a:xfrm>
          <a:prstGeom prst="rect">
            <a:avLst/>
          </a:prstGeom>
        </p:spPr>
      </p:pic>
      <p:pic>
        <p:nvPicPr>
          <p:cNvPr id="21" name="Picture 20">
            <a:extLst>
              <a:ext uri="{FF2B5EF4-FFF2-40B4-BE49-F238E27FC236}">
                <a16:creationId xmlns:a16="http://schemas.microsoft.com/office/drawing/2014/main" id="{EAAA716E-0C5E-D247-B813-EED3CEBD8B6D}"/>
              </a:ext>
            </a:extLst>
          </p:cNvPr>
          <p:cNvPicPr>
            <a:picLocks noChangeAspect="1"/>
          </p:cNvPicPr>
          <p:nvPr/>
        </p:nvPicPr>
        <p:blipFill>
          <a:blip r:embed="rId9"/>
          <a:stretch>
            <a:fillRect/>
          </a:stretch>
        </p:blipFill>
        <p:spPr>
          <a:xfrm>
            <a:off x="1590772" y="4481066"/>
            <a:ext cx="1561206" cy="530936"/>
          </a:xfrm>
          <a:prstGeom prst="rect">
            <a:avLst/>
          </a:prstGeom>
        </p:spPr>
      </p:pic>
      <p:pic>
        <p:nvPicPr>
          <p:cNvPr id="22" name="Picture 21">
            <a:extLst>
              <a:ext uri="{FF2B5EF4-FFF2-40B4-BE49-F238E27FC236}">
                <a16:creationId xmlns:a16="http://schemas.microsoft.com/office/drawing/2014/main" id="{10A06210-78B9-3845-AB03-1F9F83D6C132}"/>
              </a:ext>
            </a:extLst>
          </p:cNvPr>
          <p:cNvPicPr>
            <a:picLocks noChangeAspect="1"/>
          </p:cNvPicPr>
          <p:nvPr/>
        </p:nvPicPr>
        <p:blipFill>
          <a:blip r:embed="rId10"/>
          <a:stretch>
            <a:fillRect/>
          </a:stretch>
        </p:blipFill>
        <p:spPr>
          <a:xfrm>
            <a:off x="1590023" y="3862434"/>
            <a:ext cx="1583142" cy="585433"/>
          </a:xfrm>
          <a:prstGeom prst="rect">
            <a:avLst/>
          </a:prstGeom>
        </p:spPr>
      </p:pic>
      <p:sp>
        <p:nvSpPr>
          <p:cNvPr id="23" name="TextBox 22">
            <a:extLst>
              <a:ext uri="{FF2B5EF4-FFF2-40B4-BE49-F238E27FC236}">
                <a16:creationId xmlns:a16="http://schemas.microsoft.com/office/drawing/2014/main" id="{FB64D05B-55C9-8D4C-AF7D-42DF2B2A8724}"/>
              </a:ext>
            </a:extLst>
          </p:cNvPr>
          <p:cNvSpPr txBox="1"/>
          <p:nvPr/>
        </p:nvSpPr>
        <p:spPr>
          <a:xfrm>
            <a:off x="3244443" y="4572087"/>
            <a:ext cx="1676070" cy="523220"/>
          </a:xfrm>
          <a:prstGeom prst="rect">
            <a:avLst/>
          </a:prstGeom>
          <a:noFill/>
        </p:spPr>
        <p:txBody>
          <a:bodyPr wrap="square" rtlCol="0">
            <a:spAutoFit/>
          </a:bodyPr>
          <a:lstStyle/>
          <a:p>
            <a:pPr algn="r"/>
            <a:r>
              <a:rPr lang="en-US" sz="1400" b="1" dirty="0">
                <a:solidFill>
                  <a:schemeClr val="accent3">
                    <a:lumMod val="50000"/>
                  </a:schemeClr>
                </a:solidFill>
                <a:latin typeface="Avenir Light" panose="020B0402020203020204" pitchFamily="34" charset="77"/>
              </a:rPr>
              <a:t>As seen by Department Chair</a:t>
            </a:r>
          </a:p>
        </p:txBody>
      </p:sp>
      <p:sp>
        <p:nvSpPr>
          <p:cNvPr id="24" name="TextBox 23">
            <a:extLst>
              <a:ext uri="{FF2B5EF4-FFF2-40B4-BE49-F238E27FC236}">
                <a16:creationId xmlns:a16="http://schemas.microsoft.com/office/drawing/2014/main" id="{C81C0F79-63AF-BF48-96F5-3016706F5AEA}"/>
              </a:ext>
            </a:extLst>
          </p:cNvPr>
          <p:cNvSpPr txBox="1"/>
          <p:nvPr/>
        </p:nvSpPr>
        <p:spPr>
          <a:xfrm>
            <a:off x="3262765" y="5844172"/>
            <a:ext cx="1676070" cy="307777"/>
          </a:xfrm>
          <a:prstGeom prst="rect">
            <a:avLst/>
          </a:prstGeom>
          <a:noFill/>
        </p:spPr>
        <p:txBody>
          <a:bodyPr wrap="square" rtlCol="0">
            <a:spAutoFit/>
          </a:bodyPr>
          <a:lstStyle/>
          <a:p>
            <a:pPr algn="r"/>
            <a:r>
              <a:rPr lang="en-US" sz="1400" b="1" dirty="0">
                <a:solidFill>
                  <a:schemeClr val="accent5">
                    <a:lumMod val="50000"/>
                  </a:schemeClr>
                </a:solidFill>
                <a:latin typeface="Avenir Light" panose="020B0402020203020204" pitchFamily="34" charset="77"/>
              </a:rPr>
              <a:t>As seen by Faculty</a:t>
            </a:r>
          </a:p>
        </p:txBody>
      </p:sp>
      <p:pic>
        <p:nvPicPr>
          <p:cNvPr id="25" name="Picture 24">
            <a:extLst>
              <a:ext uri="{FF2B5EF4-FFF2-40B4-BE49-F238E27FC236}">
                <a16:creationId xmlns:a16="http://schemas.microsoft.com/office/drawing/2014/main" id="{CEEAD39B-D8B5-BF4F-9D9D-A6FC29554B46}"/>
              </a:ext>
            </a:extLst>
          </p:cNvPr>
          <p:cNvPicPr>
            <a:picLocks noChangeAspect="1"/>
          </p:cNvPicPr>
          <p:nvPr/>
        </p:nvPicPr>
        <p:blipFill>
          <a:blip r:embed="rId11"/>
          <a:stretch>
            <a:fillRect/>
          </a:stretch>
        </p:blipFill>
        <p:spPr>
          <a:xfrm>
            <a:off x="1590773" y="5182363"/>
            <a:ext cx="1185299" cy="553573"/>
          </a:xfrm>
          <a:prstGeom prst="rect">
            <a:avLst/>
          </a:prstGeom>
        </p:spPr>
      </p:pic>
      <p:pic>
        <p:nvPicPr>
          <p:cNvPr id="26" name="Picture 25">
            <a:extLst>
              <a:ext uri="{FF2B5EF4-FFF2-40B4-BE49-F238E27FC236}">
                <a16:creationId xmlns:a16="http://schemas.microsoft.com/office/drawing/2014/main" id="{BEA35AFA-FC42-514F-AEC5-10C87D3A47B7}"/>
              </a:ext>
            </a:extLst>
          </p:cNvPr>
          <p:cNvPicPr>
            <a:picLocks noChangeAspect="1"/>
          </p:cNvPicPr>
          <p:nvPr/>
        </p:nvPicPr>
        <p:blipFill>
          <a:blip r:embed="rId8"/>
          <a:stretch>
            <a:fillRect/>
          </a:stretch>
        </p:blipFill>
        <p:spPr>
          <a:xfrm>
            <a:off x="2830779" y="5182362"/>
            <a:ext cx="2062910" cy="626450"/>
          </a:xfrm>
          <a:prstGeom prst="rect">
            <a:avLst/>
          </a:prstGeom>
        </p:spPr>
      </p:pic>
      <p:grpSp>
        <p:nvGrpSpPr>
          <p:cNvPr id="14" name="Group 13">
            <a:extLst>
              <a:ext uri="{FF2B5EF4-FFF2-40B4-BE49-F238E27FC236}">
                <a16:creationId xmlns:a16="http://schemas.microsoft.com/office/drawing/2014/main" id="{ABB2E304-8913-404A-83FC-BCFE3DC968BB}"/>
              </a:ext>
            </a:extLst>
          </p:cNvPr>
          <p:cNvGrpSpPr/>
          <p:nvPr/>
        </p:nvGrpSpPr>
        <p:grpSpPr>
          <a:xfrm>
            <a:off x="8379557" y="5735936"/>
            <a:ext cx="3993749" cy="1000647"/>
            <a:chOff x="8379557" y="5735936"/>
            <a:chExt cx="3993749" cy="1000647"/>
          </a:xfrm>
        </p:grpSpPr>
        <p:sp>
          <p:nvSpPr>
            <p:cNvPr id="28" name="Rounded Rectangle 27">
              <a:extLst>
                <a:ext uri="{FF2B5EF4-FFF2-40B4-BE49-F238E27FC236}">
                  <a16:creationId xmlns:a16="http://schemas.microsoft.com/office/drawing/2014/main" id="{2B8F6A02-11CB-9942-8567-D89F7F81366D}"/>
                </a:ext>
              </a:extLst>
            </p:cNvPr>
            <p:cNvSpPr/>
            <p:nvPr/>
          </p:nvSpPr>
          <p:spPr>
            <a:xfrm>
              <a:off x="8379557" y="5872703"/>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4A9DFB7C-06A9-4149-B8A3-8F9C099E95D7}"/>
                </a:ext>
              </a:extLst>
            </p:cNvPr>
            <p:cNvSpPr txBox="1"/>
            <p:nvPr/>
          </p:nvSpPr>
          <p:spPr>
            <a:xfrm>
              <a:off x="9591564" y="6017042"/>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14DD7EC5-B1E1-4342-AF7A-26428C506CFA}"/>
                </a:ext>
              </a:extLst>
            </p:cNvPr>
            <p:cNvSpPr/>
            <p:nvPr/>
          </p:nvSpPr>
          <p:spPr>
            <a:xfrm>
              <a:off x="8592603" y="6029320"/>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0941FA-7140-8642-BD25-2CC16668DD81}"/>
                </a:ext>
              </a:extLst>
            </p:cNvPr>
            <p:cNvSpPr/>
            <p:nvPr/>
          </p:nvSpPr>
          <p:spPr>
            <a:xfrm>
              <a:off x="9132737" y="6025068"/>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0BA1463-AC59-624D-A353-19BE66BABE1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9330" y="5735936"/>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B04A5B4A-E7F3-ED48-8734-1DC0AC3208C0}"/>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56520469"/>
      </p:ext>
    </p:extLst>
  </p:cSld>
  <p:clrMapOvr>
    <a:masterClrMapping/>
  </p:clrMapOvr>
  <mc:AlternateContent xmlns:mc="http://schemas.openxmlformats.org/markup-compatibility/2006" xmlns:p14="http://schemas.microsoft.com/office/powerpoint/2010/main">
    <mc:Choice Requires="p14">
      <p:transition spd="slow" p14:dur="2000" advTm="40662"/>
    </mc:Choice>
    <mc:Fallback xmlns="">
      <p:transition spd="slow" advTm="40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
                </p:tgtEl>
              </p:cMediaNode>
            </p:audio>
          </p:childTnLst>
        </p:cTn>
      </p:par>
    </p:tnLst>
    <p:bldLst>
      <p:bldP spid="4" grpId="0" animBg="1"/>
      <p:bldP spid="16" grpId="0" animBg="1"/>
      <p:bldP spid="17" grpId="0" animBg="1"/>
      <p:bldP spid="19"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B698-790C-A745-806F-A8CEB01EF76A}"/>
              </a:ext>
            </a:extLst>
          </p:cNvPr>
          <p:cNvSpPr>
            <a:spLocks noGrp="1"/>
          </p:cNvSpPr>
          <p:nvPr>
            <p:ph type="title"/>
          </p:nvPr>
        </p:nvSpPr>
        <p:spPr>
          <a:xfrm>
            <a:off x="1776598" y="558039"/>
            <a:ext cx="8638803" cy="740659"/>
          </a:xfrm>
        </p:spPr>
        <p:txBody>
          <a:bodyPr/>
          <a:lstStyle/>
          <a:p>
            <a:pPr algn="ctr"/>
            <a:r>
              <a:rPr lang="en-US" sz="3600" dirty="0"/>
              <a:t>The ANSI-SPARC Architecture</a:t>
            </a:r>
          </a:p>
        </p:txBody>
      </p:sp>
      <p:sp>
        <p:nvSpPr>
          <p:cNvPr id="4" name="Rectangle 3">
            <a:extLst>
              <a:ext uri="{FF2B5EF4-FFF2-40B4-BE49-F238E27FC236}">
                <a16:creationId xmlns:a16="http://schemas.microsoft.com/office/drawing/2014/main" id="{BAC9A234-8633-BA4A-9F45-1FC0878BAACA}"/>
              </a:ext>
            </a:extLst>
          </p:cNvPr>
          <p:cNvSpPr/>
          <p:nvPr/>
        </p:nvSpPr>
        <p:spPr>
          <a:xfrm>
            <a:off x="1475928" y="1501518"/>
            <a:ext cx="3511276" cy="1530895"/>
          </a:xfrm>
          <a:prstGeom prst="rect">
            <a:avLst/>
          </a:prstGeom>
          <a:solidFill>
            <a:schemeClr val="accent2">
              <a:lumMod val="40000"/>
              <a:lumOff val="6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2F5BC3-53B9-CF4B-987D-5601DF95BE18}"/>
              </a:ext>
            </a:extLst>
          </p:cNvPr>
          <p:cNvSpPr/>
          <p:nvPr/>
        </p:nvSpPr>
        <p:spPr>
          <a:xfrm>
            <a:off x="4989979" y="1501518"/>
            <a:ext cx="3933489" cy="4609827"/>
          </a:xfrm>
          <a:prstGeom prst="rect">
            <a:avLst/>
          </a:prstGeom>
          <a:solidFill>
            <a:schemeClr val="accent6">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E365C3-2C36-D247-96DA-1CC40A63986C}"/>
              </a:ext>
            </a:extLst>
          </p:cNvPr>
          <p:cNvSpPr/>
          <p:nvPr/>
        </p:nvSpPr>
        <p:spPr>
          <a:xfrm>
            <a:off x="8926405" y="1501518"/>
            <a:ext cx="1739334" cy="4609827"/>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038103-E3AB-8F47-AC58-DE490664C75A}"/>
              </a:ext>
            </a:extLst>
          </p:cNvPr>
          <p:cNvPicPr>
            <a:picLocks noChangeAspect="1"/>
          </p:cNvPicPr>
          <p:nvPr/>
        </p:nvPicPr>
        <p:blipFill>
          <a:blip r:embed="rId6"/>
          <a:stretch>
            <a:fillRect/>
          </a:stretch>
        </p:blipFill>
        <p:spPr>
          <a:xfrm>
            <a:off x="9852235" y="1747540"/>
            <a:ext cx="528376" cy="521771"/>
          </a:xfrm>
          <a:prstGeom prst="rect">
            <a:avLst/>
          </a:prstGeom>
        </p:spPr>
      </p:pic>
      <p:pic>
        <p:nvPicPr>
          <p:cNvPr id="8" name="Picture 7">
            <a:extLst>
              <a:ext uri="{FF2B5EF4-FFF2-40B4-BE49-F238E27FC236}">
                <a16:creationId xmlns:a16="http://schemas.microsoft.com/office/drawing/2014/main" id="{6DD1D65E-973D-2845-84B4-11203AC00FDB}"/>
              </a:ext>
            </a:extLst>
          </p:cNvPr>
          <p:cNvPicPr>
            <a:picLocks noChangeAspect="1"/>
          </p:cNvPicPr>
          <p:nvPr/>
        </p:nvPicPr>
        <p:blipFill>
          <a:blip r:embed="rId6"/>
          <a:stretch>
            <a:fillRect/>
          </a:stretch>
        </p:blipFill>
        <p:spPr>
          <a:xfrm>
            <a:off x="9852235" y="2454293"/>
            <a:ext cx="528376" cy="521771"/>
          </a:xfrm>
          <a:prstGeom prst="rect">
            <a:avLst/>
          </a:prstGeom>
        </p:spPr>
      </p:pic>
      <p:pic>
        <p:nvPicPr>
          <p:cNvPr id="9" name="Picture 8">
            <a:extLst>
              <a:ext uri="{FF2B5EF4-FFF2-40B4-BE49-F238E27FC236}">
                <a16:creationId xmlns:a16="http://schemas.microsoft.com/office/drawing/2014/main" id="{E89B8846-E708-1E49-BCF0-655380E585D4}"/>
              </a:ext>
            </a:extLst>
          </p:cNvPr>
          <p:cNvPicPr>
            <a:picLocks noChangeAspect="1"/>
          </p:cNvPicPr>
          <p:nvPr/>
        </p:nvPicPr>
        <p:blipFill>
          <a:blip r:embed="rId6"/>
          <a:stretch>
            <a:fillRect/>
          </a:stretch>
        </p:blipFill>
        <p:spPr>
          <a:xfrm>
            <a:off x="9245647" y="2454293"/>
            <a:ext cx="528376" cy="521771"/>
          </a:xfrm>
          <a:prstGeom prst="rect">
            <a:avLst/>
          </a:prstGeom>
        </p:spPr>
      </p:pic>
      <p:pic>
        <p:nvPicPr>
          <p:cNvPr id="10" name="Picture 9">
            <a:extLst>
              <a:ext uri="{FF2B5EF4-FFF2-40B4-BE49-F238E27FC236}">
                <a16:creationId xmlns:a16="http://schemas.microsoft.com/office/drawing/2014/main" id="{98478236-A1D8-B748-A9C1-A66CBF20056E}"/>
              </a:ext>
            </a:extLst>
          </p:cNvPr>
          <p:cNvPicPr>
            <a:picLocks noChangeAspect="1"/>
          </p:cNvPicPr>
          <p:nvPr/>
        </p:nvPicPr>
        <p:blipFill>
          <a:blip r:embed="rId6"/>
          <a:stretch>
            <a:fillRect/>
          </a:stretch>
        </p:blipFill>
        <p:spPr>
          <a:xfrm>
            <a:off x="9245647" y="1747540"/>
            <a:ext cx="528376" cy="521771"/>
          </a:xfrm>
          <a:prstGeom prst="rect">
            <a:avLst/>
          </a:prstGeom>
        </p:spPr>
      </p:pic>
      <p:sp>
        <p:nvSpPr>
          <p:cNvPr id="11" name="TextBox 10">
            <a:extLst>
              <a:ext uri="{FF2B5EF4-FFF2-40B4-BE49-F238E27FC236}">
                <a16:creationId xmlns:a16="http://schemas.microsoft.com/office/drawing/2014/main" id="{552C9E47-ACCF-B64D-B471-E6EE3BCDBE43}"/>
              </a:ext>
            </a:extLst>
          </p:cNvPr>
          <p:cNvSpPr txBox="1"/>
          <p:nvPr/>
        </p:nvSpPr>
        <p:spPr>
          <a:xfrm>
            <a:off x="9067677" y="3162425"/>
            <a:ext cx="1483219" cy="1815882"/>
          </a:xfrm>
          <a:prstGeom prst="rect">
            <a:avLst/>
          </a:prstGeom>
          <a:noFill/>
        </p:spPr>
        <p:txBody>
          <a:bodyPr wrap="square" rtlCol="0">
            <a:spAutoFit/>
          </a:bodyPr>
          <a:lstStyle/>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Directories and Folders</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Filename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Data structure</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Linked List</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Struct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Encryption</a:t>
            </a:r>
          </a:p>
        </p:txBody>
      </p:sp>
      <p:pic>
        <p:nvPicPr>
          <p:cNvPr id="12" name="Picture 11">
            <a:extLst>
              <a:ext uri="{FF2B5EF4-FFF2-40B4-BE49-F238E27FC236}">
                <a16:creationId xmlns:a16="http://schemas.microsoft.com/office/drawing/2014/main" id="{1309B261-825A-FF47-94CC-71ED22DC8BF1}"/>
              </a:ext>
            </a:extLst>
          </p:cNvPr>
          <p:cNvPicPr>
            <a:picLocks noChangeAspect="1"/>
          </p:cNvPicPr>
          <p:nvPr/>
        </p:nvPicPr>
        <p:blipFill>
          <a:blip r:embed="rId7"/>
          <a:stretch>
            <a:fillRect/>
          </a:stretch>
        </p:blipFill>
        <p:spPr>
          <a:xfrm>
            <a:off x="5145628" y="1512196"/>
            <a:ext cx="3622190" cy="1528281"/>
          </a:xfrm>
          <a:prstGeom prst="rect">
            <a:avLst/>
          </a:prstGeom>
        </p:spPr>
      </p:pic>
      <p:sp>
        <p:nvSpPr>
          <p:cNvPr id="13" name="TextBox 12">
            <a:extLst>
              <a:ext uri="{FF2B5EF4-FFF2-40B4-BE49-F238E27FC236}">
                <a16:creationId xmlns:a16="http://schemas.microsoft.com/office/drawing/2014/main" id="{D224657D-A9C0-F042-88A4-7290B8877431}"/>
              </a:ext>
            </a:extLst>
          </p:cNvPr>
          <p:cNvSpPr txBox="1"/>
          <p:nvPr/>
        </p:nvSpPr>
        <p:spPr>
          <a:xfrm>
            <a:off x="5145628" y="3168140"/>
            <a:ext cx="343956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6">
                    <a:lumMod val="50000"/>
                  </a:schemeClr>
                </a:solidFill>
                <a:latin typeface="Avenir Light" panose="020B0402020203020204" pitchFamily="34" charset="77"/>
              </a:rPr>
              <a:t>Relational Tables as seen as a whole database</a:t>
            </a:r>
          </a:p>
        </p:txBody>
      </p:sp>
      <p:sp>
        <p:nvSpPr>
          <p:cNvPr id="16" name="Rectangle 15">
            <a:extLst>
              <a:ext uri="{FF2B5EF4-FFF2-40B4-BE49-F238E27FC236}">
                <a16:creationId xmlns:a16="http://schemas.microsoft.com/office/drawing/2014/main" id="{B94E18F5-E741-1B40-BB38-45EF17A2937F}"/>
              </a:ext>
            </a:extLst>
          </p:cNvPr>
          <p:cNvSpPr/>
          <p:nvPr/>
        </p:nvSpPr>
        <p:spPr>
          <a:xfrm>
            <a:off x="1475928" y="3033225"/>
            <a:ext cx="3511276" cy="2080450"/>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C1082F-EF3C-D04E-A3DC-1CF0CFD0B893}"/>
              </a:ext>
            </a:extLst>
          </p:cNvPr>
          <p:cNvSpPr/>
          <p:nvPr/>
        </p:nvSpPr>
        <p:spPr>
          <a:xfrm>
            <a:off x="1475928" y="5113676"/>
            <a:ext cx="3511276" cy="997668"/>
          </a:xfrm>
          <a:prstGeom prst="rect">
            <a:avLst/>
          </a:prstGeom>
          <a:solidFill>
            <a:schemeClr val="accent5">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ADA0BFD-2349-0043-A36B-40351C44A103}"/>
              </a:ext>
            </a:extLst>
          </p:cNvPr>
          <p:cNvPicPr>
            <a:picLocks noChangeAspect="1"/>
          </p:cNvPicPr>
          <p:nvPr/>
        </p:nvPicPr>
        <p:blipFill>
          <a:blip r:embed="rId7"/>
          <a:stretch>
            <a:fillRect/>
          </a:stretch>
        </p:blipFill>
        <p:spPr>
          <a:xfrm>
            <a:off x="1596103" y="1553622"/>
            <a:ext cx="3333324" cy="1406402"/>
          </a:xfrm>
          <a:prstGeom prst="rect">
            <a:avLst/>
          </a:prstGeom>
        </p:spPr>
      </p:pic>
      <p:sp>
        <p:nvSpPr>
          <p:cNvPr id="19" name="TextBox 18">
            <a:extLst>
              <a:ext uri="{FF2B5EF4-FFF2-40B4-BE49-F238E27FC236}">
                <a16:creationId xmlns:a16="http://schemas.microsoft.com/office/drawing/2014/main" id="{599102D4-9383-1B44-8CBE-BE2DF728CDAA}"/>
              </a:ext>
            </a:extLst>
          </p:cNvPr>
          <p:cNvSpPr txBox="1"/>
          <p:nvPr/>
        </p:nvSpPr>
        <p:spPr>
          <a:xfrm>
            <a:off x="3408592" y="2509192"/>
            <a:ext cx="1471194" cy="523220"/>
          </a:xfrm>
          <a:prstGeom prst="rect">
            <a:avLst/>
          </a:prstGeom>
          <a:noFill/>
        </p:spPr>
        <p:txBody>
          <a:bodyPr wrap="square" rtlCol="0">
            <a:spAutoFit/>
          </a:bodyPr>
          <a:lstStyle/>
          <a:p>
            <a:pPr algn="r"/>
            <a:r>
              <a:rPr lang="en-US" sz="1400" b="1" dirty="0">
                <a:solidFill>
                  <a:schemeClr val="accent2">
                    <a:lumMod val="50000"/>
                  </a:schemeClr>
                </a:solidFill>
                <a:latin typeface="Avenir Light" panose="020B0402020203020204" pitchFamily="34" charset="77"/>
              </a:rPr>
              <a:t>As seen by Registrar</a:t>
            </a:r>
          </a:p>
        </p:txBody>
      </p:sp>
      <p:pic>
        <p:nvPicPr>
          <p:cNvPr id="20" name="Picture 19">
            <a:extLst>
              <a:ext uri="{FF2B5EF4-FFF2-40B4-BE49-F238E27FC236}">
                <a16:creationId xmlns:a16="http://schemas.microsoft.com/office/drawing/2014/main" id="{086C9334-B267-8D44-89A1-D479B7AE9FA9}"/>
              </a:ext>
            </a:extLst>
          </p:cNvPr>
          <p:cNvPicPr>
            <a:picLocks noChangeAspect="1"/>
          </p:cNvPicPr>
          <p:nvPr/>
        </p:nvPicPr>
        <p:blipFill>
          <a:blip r:embed="rId8"/>
          <a:stretch>
            <a:fillRect/>
          </a:stretch>
        </p:blipFill>
        <p:spPr>
          <a:xfrm>
            <a:off x="1578370" y="3115297"/>
            <a:ext cx="2243647" cy="681335"/>
          </a:xfrm>
          <a:prstGeom prst="rect">
            <a:avLst/>
          </a:prstGeom>
        </p:spPr>
      </p:pic>
      <p:pic>
        <p:nvPicPr>
          <p:cNvPr id="21" name="Picture 20">
            <a:extLst>
              <a:ext uri="{FF2B5EF4-FFF2-40B4-BE49-F238E27FC236}">
                <a16:creationId xmlns:a16="http://schemas.microsoft.com/office/drawing/2014/main" id="{EAAA716E-0C5E-D247-B813-EED3CEBD8B6D}"/>
              </a:ext>
            </a:extLst>
          </p:cNvPr>
          <p:cNvPicPr>
            <a:picLocks noChangeAspect="1"/>
          </p:cNvPicPr>
          <p:nvPr/>
        </p:nvPicPr>
        <p:blipFill>
          <a:blip r:embed="rId9"/>
          <a:stretch>
            <a:fillRect/>
          </a:stretch>
        </p:blipFill>
        <p:spPr>
          <a:xfrm>
            <a:off x="1590772" y="4481066"/>
            <a:ext cx="1561206" cy="530936"/>
          </a:xfrm>
          <a:prstGeom prst="rect">
            <a:avLst/>
          </a:prstGeom>
        </p:spPr>
      </p:pic>
      <p:pic>
        <p:nvPicPr>
          <p:cNvPr id="22" name="Picture 21">
            <a:extLst>
              <a:ext uri="{FF2B5EF4-FFF2-40B4-BE49-F238E27FC236}">
                <a16:creationId xmlns:a16="http://schemas.microsoft.com/office/drawing/2014/main" id="{10A06210-78B9-3845-AB03-1F9F83D6C132}"/>
              </a:ext>
            </a:extLst>
          </p:cNvPr>
          <p:cNvPicPr>
            <a:picLocks noChangeAspect="1"/>
          </p:cNvPicPr>
          <p:nvPr/>
        </p:nvPicPr>
        <p:blipFill>
          <a:blip r:embed="rId10"/>
          <a:stretch>
            <a:fillRect/>
          </a:stretch>
        </p:blipFill>
        <p:spPr>
          <a:xfrm>
            <a:off x="1590023" y="3862434"/>
            <a:ext cx="1583142" cy="585433"/>
          </a:xfrm>
          <a:prstGeom prst="rect">
            <a:avLst/>
          </a:prstGeom>
        </p:spPr>
      </p:pic>
      <p:sp>
        <p:nvSpPr>
          <p:cNvPr id="23" name="TextBox 22">
            <a:extLst>
              <a:ext uri="{FF2B5EF4-FFF2-40B4-BE49-F238E27FC236}">
                <a16:creationId xmlns:a16="http://schemas.microsoft.com/office/drawing/2014/main" id="{FB64D05B-55C9-8D4C-AF7D-42DF2B2A8724}"/>
              </a:ext>
            </a:extLst>
          </p:cNvPr>
          <p:cNvSpPr txBox="1"/>
          <p:nvPr/>
        </p:nvSpPr>
        <p:spPr>
          <a:xfrm>
            <a:off x="3244443" y="4572087"/>
            <a:ext cx="1676070" cy="523220"/>
          </a:xfrm>
          <a:prstGeom prst="rect">
            <a:avLst/>
          </a:prstGeom>
          <a:noFill/>
        </p:spPr>
        <p:txBody>
          <a:bodyPr wrap="square" rtlCol="0">
            <a:spAutoFit/>
          </a:bodyPr>
          <a:lstStyle/>
          <a:p>
            <a:pPr algn="r"/>
            <a:r>
              <a:rPr lang="en-US" sz="1400" b="1" dirty="0">
                <a:solidFill>
                  <a:schemeClr val="accent3">
                    <a:lumMod val="50000"/>
                  </a:schemeClr>
                </a:solidFill>
                <a:latin typeface="Avenir Light" panose="020B0402020203020204" pitchFamily="34" charset="77"/>
              </a:rPr>
              <a:t>As seen by Department Chair</a:t>
            </a:r>
          </a:p>
        </p:txBody>
      </p:sp>
      <p:sp>
        <p:nvSpPr>
          <p:cNvPr id="24" name="TextBox 23">
            <a:extLst>
              <a:ext uri="{FF2B5EF4-FFF2-40B4-BE49-F238E27FC236}">
                <a16:creationId xmlns:a16="http://schemas.microsoft.com/office/drawing/2014/main" id="{C81C0F79-63AF-BF48-96F5-3016706F5AEA}"/>
              </a:ext>
            </a:extLst>
          </p:cNvPr>
          <p:cNvSpPr txBox="1"/>
          <p:nvPr/>
        </p:nvSpPr>
        <p:spPr>
          <a:xfrm>
            <a:off x="3262765" y="5844172"/>
            <a:ext cx="1676070" cy="307777"/>
          </a:xfrm>
          <a:prstGeom prst="rect">
            <a:avLst/>
          </a:prstGeom>
          <a:noFill/>
        </p:spPr>
        <p:txBody>
          <a:bodyPr wrap="square" rtlCol="0">
            <a:spAutoFit/>
          </a:bodyPr>
          <a:lstStyle/>
          <a:p>
            <a:pPr algn="r"/>
            <a:r>
              <a:rPr lang="en-US" sz="1400" b="1" dirty="0">
                <a:solidFill>
                  <a:schemeClr val="accent5">
                    <a:lumMod val="50000"/>
                  </a:schemeClr>
                </a:solidFill>
                <a:latin typeface="Avenir Light" panose="020B0402020203020204" pitchFamily="34" charset="77"/>
              </a:rPr>
              <a:t>As seen by Faculty</a:t>
            </a:r>
          </a:p>
        </p:txBody>
      </p:sp>
      <p:pic>
        <p:nvPicPr>
          <p:cNvPr id="25" name="Picture 24">
            <a:extLst>
              <a:ext uri="{FF2B5EF4-FFF2-40B4-BE49-F238E27FC236}">
                <a16:creationId xmlns:a16="http://schemas.microsoft.com/office/drawing/2014/main" id="{CEEAD39B-D8B5-BF4F-9D9D-A6FC29554B46}"/>
              </a:ext>
            </a:extLst>
          </p:cNvPr>
          <p:cNvPicPr>
            <a:picLocks noChangeAspect="1"/>
          </p:cNvPicPr>
          <p:nvPr/>
        </p:nvPicPr>
        <p:blipFill>
          <a:blip r:embed="rId11"/>
          <a:stretch>
            <a:fillRect/>
          </a:stretch>
        </p:blipFill>
        <p:spPr>
          <a:xfrm>
            <a:off x="1590773" y="5182363"/>
            <a:ext cx="1185299" cy="553573"/>
          </a:xfrm>
          <a:prstGeom prst="rect">
            <a:avLst/>
          </a:prstGeom>
        </p:spPr>
      </p:pic>
      <p:pic>
        <p:nvPicPr>
          <p:cNvPr id="26" name="Picture 25">
            <a:extLst>
              <a:ext uri="{FF2B5EF4-FFF2-40B4-BE49-F238E27FC236}">
                <a16:creationId xmlns:a16="http://schemas.microsoft.com/office/drawing/2014/main" id="{BEA35AFA-FC42-514F-AEC5-10C87D3A47B7}"/>
              </a:ext>
            </a:extLst>
          </p:cNvPr>
          <p:cNvPicPr>
            <a:picLocks noChangeAspect="1"/>
          </p:cNvPicPr>
          <p:nvPr/>
        </p:nvPicPr>
        <p:blipFill>
          <a:blip r:embed="rId8"/>
          <a:stretch>
            <a:fillRect/>
          </a:stretch>
        </p:blipFill>
        <p:spPr>
          <a:xfrm>
            <a:off x="2830779" y="5182362"/>
            <a:ext cx="2062910" cy="626450"/>
          </a:xfrm>
          <a:prstGeom prst="rect">
            <a:avLst/>
          </a:prstGeom>
        </p:spPr>
      </p:pic>
      <p:grpSp>
        <p:nvGrpSpPr>
          <p:cNvPr id="14" name="Group 13">
            <a:extLst>
              <a:ext uri="{FF2B5EF4-FFF2-40B4-BE49-F238E27FC236}">
                <a16:creationId xmlns:a16="http://schemas.microsoft.com/office/drawing/2014/main" id="{ABB2E304-8913-404A-83FC-BCFE3DC968BB}"/>
              </a:ext>
            </a:extLst>
          </p:cNvPr>
          <p:cNvGrpSpPr/>
          <p:nvPr/>
        </p:nvGrpSpPr>
        <p:grpSpPr>
          <a:xfrm>
            <a:off x="8379557" y="5735936"/>
            <a:ext cx="3993749" cy="1000647"/>
            <a:chOff x="8379557" y="5735936"/>
            <a:chExt cx="3993749" cy="1000647"/>
          </a:xfrm>
        </p:grpSpPr>
        <p:sp>
          <p:nvSpPr>
            <p:cNvPr id="28" name="Rounded Rectangle 27">
              <a:extLst>
                <a:ext uri="{FF2B5EF4-FFF2-40B4-BE49-F238E27FC236}">
                  <a16:creationId xmlns:a16="http://schemas.microsoft.com/office/drawing/2014/main" id="{2B8F6A02-11CB-9942-8567-D89F7F81366D}"/>
                </a:ext>
              </a:extLst>
            </p:cNvPr>
            <p:cNvSpPr/>
            <p:nvPr/>
          </p:nvSpPr>
          <p:spPr>
            <a:xfrm>
              <a:off x="8379557" y="5872703"/>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4A9DFB7C-06A9-4149-B8A3-8F9C099E95D7}"/>
                </a:ext>
              </a:extLst>
            </p:cNvPr>
            <p:cNvSpPr txBox="1"/>
            <p:nvPr/>
          </p:nvSpPr>
          <p:spPr>
            <a:xfrm>
              <a:off x="9591564" y="6017042"/>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14DD7EC5-B1E1-4342-AF7A-26428C506CFA}"/>
                </a:ext>
              </a:extLst>
            </p:cNvPr>
            <p:cNvSpPr/>
            <p:nvPr/>
          </p:nvSpPr>
          <p:spPr>
            <a:xfrm>
              <a:off x="8592603" y="6029320"/>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0941FA-7140-8642-BD25-2CC16668DD81}"/>
                </a:ext>
              </a:extLst>
            </p:cNvPr>
            <p:cNvSpPr/>
            <p:nvPr/>
          </p:nvSpPr>
          <p:spPr>
            <a:xfrm>
              <a:off x="9132737" y="6025068"/>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0BA1463-AC59-624D-A353-19BE66BABE1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9330" y="5735936"/>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Audio 26">
            <a:hlinkClick r:id="" action="ppaction://media"/>
            <a:extLst>
              <a:ext uri="{FF2B5EF4-FFF2-40B4-BE49-F238E27FC236}">
                <a16:creationId xmlns:a16="http://schemas.microsoft.com/office/drawing/2014/main" id="{3AD8379D-AA35-634C-94E6-69852FABB689}"/>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64301103"/>
      </p:ext>
    </p:extLst>
  </p:cSld>
  <p:clrMapOvr>
    <a:masterClrMapping/>
  </p:clrMapOvr>
  <mc:AlternateContent xmlns:mc="http://schemas.openxmlformats.org/markup-compatibility/2006" xmlns:p14="http://schemas.microsoft.com/office/powerpoint/2010/main">
    <mc:Choice Requires="p14">
      <p:transition spd="slow" p14:dur="2000" advTm="8865"/>
    </mc:Choice>
    <mc:Fallback xmlns="">
      <p:transition spd="slow" advTm="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The ANSI-SPARC Architecture</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97CE9C7-BACB-694A-B26A-9496824F327C}"/>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B110AD50-2F18-9A47-9886-E379DCE17B85}"/>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0" name="TextBox 19">
              <a:extLst>
                <a:ext uri="{FF2B5EF4-FFF2-40B4-BE49-F238E27FC236}">
                  <a16:creationId xmlns:a16="http://schemas.microsoft.com/office/drawing/2014/main" id="{04FA2B83-341B-2B47-AEC1-39F7943FCE34}"/>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2" name="Oval 21">
              <a:extLst>
                <a:ext uri="{FF2B5EF4-FFF2-40B4-BE49-F238E27FC236}">
                  <a16:creationId xmlns:a16="http://schemas.microsoft.com/office/drawing/2014/main" id="{EAB5B850-9836-7E4B-B353-E3070E3AA69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2E325D-3C59-2340-920E-33F98D41AFD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0B4C24BC-9770-D048-8C95-50068A83D0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ontent Placeholder 35">
            <a:extLst>
              <a:ext uri="{FF2B5EF4-FFF2-40B4-BE49-F238E27FC236}">
                <a16:creationId xmlns:a16="http://schemas.microsoft.com/office/drawing/2014/main" id="{C6150BDD-3AD1-A045-A23E-189665795A67}"/>
              </a:ext>
            </a:extLst>
          </p:cNvPr>
          <p:cNvSpPr>
            <a:spLocks noGrp="1"/>
          </p:cNvSpPr>
          <p:nvPr>
            <p:ph idx="1"/>
          </p:nvPr>
        </p:nvSpPr>
        <p:spPr>
          <a:xfrm>
            <a:off x="1278823" y="5136564"/>
            <a:ext cx="9158989" cy="706560"/>
          </a:xfrm>
        </p:spPr>
        <p:txBody>
          <a:bodyPr>
            <a:normAutofit/>
          </a:bodyPr>
          <a:lstStyle/>
          <a:p>
            <a:pPr>
              <a:buClr>
                <a:schemeClr val="accent3"/>
              </a:buClr>
            </a:pPr>
            <a:r>
              <a:rPr lang="en-US" sz="1800" dirty="0"/>
              <a:t>The DBMS maps each external view to its corresponding conceptual view, and the conceptual view to its internal view</a:t>
            </a:r>
          </a:p>
        </p:txBody>
      </p:sp>
      <p:sp>
        <p:nvSpPr>
          <p:cNvPr id="16" name="Rectangle 15">
            <a:extLst>
              <a:ext uri="{FF2B5EF4-FFF2-40B4-BE49-F238E27FC236}">
                <a16:creationId xmlns:a16="http://schemas.microsoft.com/office/drawing/2014/main" id="{FABD3BA2-104D-C047-B696-53FB938B511D}"/>
              </a:ext>
            </a:extLst>
          </p:cNvPr>
          <p:cNvSpPr/>
          <p:nvPr/>
        </p:nvSpPr>
        <p:spPr>
          <a:xfrm>
            <a:off x="1278823" y="2532671"/>
            <a:ext cx="3511276" cy="5324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CB4BC2A-3329-D445-AECB-E242CF1D00C3}"/>
              </a:ext>
            </a:extLst>
          </p:cNvPr>
          <p:cNvSpPr/>
          <p:nvPr/>
        </p:nvSpPr>
        <p:spPr>
          <a:xfrm>
            <a:off x="4807088" y="2532671"/>
            <a:ext cx="3933489" cy="1609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D6A01A-9F51-E848-97EE-3BB04FB4D7C9}"/>
              </a:ext>
            </a:extLst>
          </p:cNvPr>
          <p:cNvSpPr/>
          <p:nvPr/>
        </p:nvSpPr>
        <p:spPr>
          <a:xfrm>
            <a:off x="8742577" y="2532670"/>
            <a:ext cx="1695235" cy="16096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5E3AF-A493-2A4D-9CFB-3BDCFE65FB1C}"/>
              </a:ext>
            </a:extLst>
          </p:cNvPr>
          <p:cNvSpPr txBox="1"/>
          <p:nvPr/>
        </p:nvSpPr>
        <p:spPr>
          <a:xfrm>
            <a:off x="5054051" y="3077407"/>
            <a:ext cx="3439560" cy="307777"/>
          </a:xfrm>
          <a:prstGeom prst="rect">
            <a:avLst/>
          </a:prstGeom>
          <a:noFill/>
        </p:spPr>
        <p:txBody>
          <a:bodyPr wrap="square" rtlCol="0">
            <a:spAutoFit/>
          </a:bodyPr>
          <a:lstStyle/>
          <a:p>
            <a:pPr algn="ctr"/>
            <a:r>
              <a:rPr lang="en-US" sz="1400" b="1" dirty="0">
                <a:latin typeface="Avenir Light" panose="020B0402020203020204" pitchFamily="34" charset="77"/>
              </a:rPr>
              <a:t>VIEW of the entire Database</a:t>
            </a:r>
          </a:p>
        </p:txBody>
      </p:sp>
      <p:sp>
        <p:nvSpPr>
          <p:cNvPr id="30" name="Rectangle 29">
            <a:extLst>
              <a:ext uri="{FF2B5EF4-FFF2-40B4-BE49-F238E27FC236}">
                <a16:creationId xmlns:a16="http://schemas.microsoft.com/office/drawing/2014/main" id="{B94C14EC-93E5-B24B-896C-16924D7C8E7F}"/>
              </a:ext>
            </a:extLst>
          </p:cNvPr>
          <p:cNvSpPr/>
          <p:nvPr/>
        </p:nvSpPr>
        <p:spPr>
          <a:xfrm>
            <a:off x="1278823" y="3077407"/>
            <a:ext cx="3511276" cy="53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BADBEE-56AB-4042-A9F8-C63542BDF905}"/>
              </a:ext>
            </a:extLst>
          </p:cNvPr>
          <p:cNvSpPr/>
          <p:nvPr/>
        </p:nvSpPr>
        <p:spPr>
          <a:xfrm>
            <a:off x="1278823" y="3609856"/>
            <a:ext cx="3511276" cy="5324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F1B5827-9A8D-7D43-9C62-80C67579775D}"/>
              </a:ext>
            </a:extLst>
          </p:cNvPr>
          <p:cNvSpPr txBox="1"/>
          <p:nvPr/>
        </p:nvSpPr>
        <p:spPr>
          <a:xfrm>
            <a:off x="2171386" y="3207614"/>
            <a:ext cx="2591830" cy="307777"/>
          </a:xfrm>
          <a:prstGeom prst="rect">
            <a:avLst/>
          </a:prstGeom>
          <a:noFill/>
        </p:spPr>
        <p:txBody>
          <a:bodyPr wrap="square" rtlCol="0">
            <a:spAutoFit/>
          </a:bodyPr>
          <a:lstStyle/>
          <a:p>
            <a:pPr algn="r"/>
            <a:r>
              <a:rPr lang="en-US" sz="1400" b="1" dirty="0">
                <a:latin typeface="Avenir Light" panose="020B0402020203020204" pitchFamily="34" charset="77"/>
              </a:rPr>
              <a:t>Department Chair VIEW</a:t>
            </a:r>
          </a:p>
        </p:txBody>
      </p:sp>
      <p:sp>
        <p:nvSpPr>
          <p:cNvPr id="33" name="TextBox 32">
            <a:extLst>
              <a:ext uri="{FF2B5EF4-FFF2-40B4-BE49-F238E27FC236}">
                <a16:creationId xmlns:a16="http://schemas.microsoft.com/office/drawing/2014/main" id="{B76BED64-7808-4047-A18F-E64581EC2B71}"/>
              </a:ext>
            </a:extLst>
          </p:cNvPr>
          <p:cNvSpPr txBox="1"/>
          <p:nvPr/>
        </p:nvSpPr>
        <p:spPr>
          <a:xfrm>
            <a:off x="3076921" y="3714784"/>
            <a:ext cx="1676070" cy="307777"/>
          </a:xfrm>
          <a:prstGeom prst="rect">
            <a:avLst/>
          </a:prstGeom>
          <a:noFill/>
        </p:spPr>
        <p:txBody>
          <a:bodyPr wrap="square" rtlCol="0">
            <a:spAutoFit/>
          </a:bodyPr>
          <a:lstStyle/>
          <a:p>
            <a:pPr algn="r"/>
            <a:r>
              <a:rPr lang="en-US" sz="1400" b="1" dirty="0">
                <a:latin typeface="Avenir Light" panose="020B0402020203020204" pitchFamily="34" charset="77"/>
              </a:rPr>
              <a:t>Faculty VIEW</a:t>
            </a:r>
          </a:p>
        </p:txBody>
      </p:sp>
      <p:sp>
        <p:nvSpPr>
          <p:cNvPr id="34" name="TextBox 33">
            <a:extLst>
              <a:ext uri="{FF2B5EF4-FFF2-40B4-BE49-F238E27FC236}">
                <a16:creationId xmlns:a16="http://schemas.microsoft.com/office/drawing/2014/main" id="{5CA3082A-885F-5E4E-9DB0-4DC22C2DA530}"/>
              </a:ext>
            </a:extLst>
          </p:cNvPr>
          <p:cNvSpPr txBox="1"/>
          <p:nvPr/>
        </p:nvSpPr>
        <p:spPr>
          <a:xfrm>
            <a:off x="2161161" y="2645006"/>
            <a:ext cx="2591830" cy="307777"/>
          </a:xfrm>
          <a:prstGeom prst="rect">
            <a:avLst/>
          </a:prstGeom>
          <a:noFill/>
        </p:spPr>
        <p:txBody>
          <a:bodyPr wrap="square" rtlCol="0">
            <a:spAutoFit/>
          </a:bodyPr>
          <a:lstStyle/>
          <a:p>
            <a:pPr algn="r"/>
            <a:r>
              <a:rPr lang="en-US" sz="1400" b="1" dirty="0">
                <a:latin typeface="Avenir Light" panose="020B0402020203020204" pitchFamily="34" charset="77"/>
              </a:rPr>
              <a:t>Registrar VIEW</a:t>
            </a:r>
          </a:p>
        </p:txBody>
      </p:sp>
      <p:sp>
        <p:nvSpPr>
          <p:cNvPr id="35" name="TextBox 34">
            <a:extLst>
              <a:ext uri="{FF2B5EF4-FFF2-40B4-BE49-F238E27FC236}">
                <a16:creationId xmlns:a16="http://schemas.microsoft.com/office/drawing/2014/main" id="{546B52C1-A5AA-A647-9AC3-9B3E295AA967}"/>
              </a:ext>
            </a:extLst>
          </p:cNvPr>
          <p:cNvSpPr txBox="1"/>
          <p:nvPr/>
        </p:nvSpPr>
        <p:spPr>
          <a:xfrm>
            <a:off x="8857791" y="2965585"/>
            <a:ext cx="1473816" cy="738664"/>
          </a:xfrm>
          <a:prstGeom prst="rect">
            <a:avLst/>
          </a:prstGeom>
          <a:noFill/>
        </p:spPr>
        <p:txBody>
          <a:bodyPr wrap="square" rtlCol="0">
            <a:spAutoFit/>
          </a:bodyPr>
          <a:lstStyle/>
          <a:p>
            <a:pPr algn="ctr"/>
            <a:r>
              <a:rPr lang="en-US" sz="1400" b="1" dirty="0">
                <a:latin typeface="Avenir Light" panose="020B0402020203020204" pitchFamily="34" charset="77"/>
              </a:rPr>
              <a:t>Internal VIEW of the entire Database</a:t>
            </a:r>
          </a:p>
        </p:txBody>
      </p:sp>
      <p:sp>
        <p:nvSpPr>
          <p:cNvPr id="36" name="Rounded Rectangle 35">
            <a:extLst>
              <a:ext uri="{FF2B5EF4-FFF2-40B4-BE49-F238E27FC236}">
                <a16:creationId xmlns:a16="http://schemas.microsoft.com/office/drawing/2014/main" id="{AC39CA3A-4ACD-714C-AD4F-E7F6FF64D6DB}"/>
              </a:ext>
            </a:extLst>
          </p:cNvPr>
          <p:cNvSpPr/>
          <p:nvPr/>
        </p:nvSpPr>
        <p:spPr>
          <a:xfrm>
            <a:off x="2383436" y="4282038"/>
            <a:ext cx="16992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External View</a:t>
            </a:r>
          </a:p>
        </p:txBody>
      </p:sp>
      <p:sp>
        <p:nvSpPr>
          <p:cNvPr id="37" name="Rounded Rectangle 36">
            <a:extLst>
              <a:ext uri="{FF2B5EF4-FFF2-40B4-BE49-F238E27FC236}">
                <a16:creationId xmlns:a16="http://schemas.microsoft.com/office/drawing/2014/main" id="{2B97F96E-35F7-814E-8B8C-9D0D1288F3B4}"/>
              </a:ext>
            </a:extLst>
          </p:cNvPr>
          <p:cNvSpPr/>
          <p:nvPr/>
        </p:nvSpPr>
        <p:spPr>
          <a:xfrm>
            <a:off x="5331606" y="4282038"/>
            <a:ext cx="21600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Conceptual View</a:t>
            </a:r>
          </a:p>
        </p:txBody>
      </p:sp>
      <p:sp>
        <p:nvSpPr>
          <p:cNvPr id="38" name="Rounded Rectangle 37">
            <a:extLst>
              <a:ext uri="{FF2B5EF4-FFF2-40B4-BE49-F238E27FC236}">
                <a16:creationId xmlns:a16="http://schemas.microsoft.com/office/drawing/2014/main" id="{84F748A8-3257-8C4C-B7B8-271EED101EEB}"/>
              </a:ext>
            </a:extLst>
          </p:cNvPr>
          <p:cNvSpPr/>
          <p:nvPr/>
        </p:nvSpPr>
        <p:spPr>
          <a:xfrm>
            <a:off x="8740577" y="4282038"/>
            <a:ext cx="1697235"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Internal View</a:t>
            </a:r>
          </a:p>
        </p:txBody>
      </p:sp>
      <p:cxnSp>
        <p:nvCxnSpPr>
          <p:cNvPr id="39" name="Straight Arrow Connector 38">
            <a:extLst>
              <a:ext uri="{FF2B5EF4-FFF2-40B4-BE49-F238E27FC236}">
                <a16:creationId xmlns:a16="http://schemas.microsoft.com/office/drawing/2014/main" id="{16BE19A6-B039-0444-9C0C-9061DC7AA53E}"/>
              </a:ext>
            </a:extLst>
          </p:cNvPr>
          <p:cNvCxnSpPr>
            <a:cxnSpLocks/>
            <a:stCxn id="36" idx="3"/>
            <a:endCxn id="37" idx="1"/>
          </p:cNvCxnSpPr>
          <p:nvPr/>
        </p:nvCxnSpPr>
        <p:spPr>
          <a:xfrm>
            <a:off x="4082636" y="4505790"/>
            <a:ext cx="1248970"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8286803-B1B7-2D47-AF62-B5FF5B8583D1}"/>
              </a:ext>
            </a:extLst>
          </p:cNvPr>
          <p:cNvCxnSpPr>
            <a:cxnSpLocks/>
            <a:stCxn id="37" idx="3"/>
            <a:endCxn id="38" idx="1"/>
          </p:cNvCxnSpPr>
          <p:nvPr/>
        </p:nvCxnSpPr>
        <p:spPr>
          <a:xfrm>
            <a:off x="7491606" y="4505790"/>
            <a:ext cx="1248971"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Audio 53">
            <a:hlinkClick r:id="" action="ppaction://media"/>
            <a:extLst>
              <a:ext uri="{FF2B5EF4-FFF2-40B4-BE49-F238E27FC236}">
                <a16:creationId xmlns:a16="http://schemas.microsoft.com/office/drawing/2014/main" id="{2BC45C68-CF91-884C-B6A7-F1D750D0C8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7240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644"/>
    </mc:Choice>
    <mc:Fallback xmlns="">
      <p:transition spd="slow" advTm="3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xEl>
                                              <p:pRg st="0" end="0"/>
                                            </p:txEl>
                                          </p:spTgt>
                                        </p:tgtEl>
                                        <p:attrNameLst>
                                          <p:attrName>style.visibility</p:attrName>
                                        </p:attrNameLst>
                                      </p:cBhvr>
                                      <p:to>
                                        <p:strVal val="visible"/>
                                      </p:to>
                                    </p:set>
                                    <p:animEffect transition="in" filter="fade">
                                      <p:cBhvr>
                                        <p:cTn id="6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4"/>
                </p:tgtEl>
              </p:cMediaNode>
            </p:audio>
          </p:childTnLst>
        </p:cTn>
      </p:par>
    </p:tnLst>
    <p:bldLst>
      <p:bldP spid="15" grpId="0" build="p"/>
      <p:bldP spid="16" grpId="0" animBg="1"/>
      <p:bldP spid="27" grpId="0" animBg="1"/>
      <p:bldP spid="28" grpId="0" animBg="1"/>
      <p:bldP spid="29" grpId="0"/>
      <p:bldP spid="30" grpId="0" animBg="1"/>
      <p:bldP spid="31" grpId="0" animBg="1"/>
      <p:bldP spid="32" grpId="0"/>
      <p:bldP spid="33" grpId="0"/>
      <p:bldP spid="34" grpId="0"/>
      <p:bldP spid="35" grpId="0"/>
      <p:bldP spid="36" grpId="0" animBg="1"/>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The ANSI-SPARC Architecture</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97CE9C7-BACB-694A-B26A-9496824F327C}"/>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B110AD50-2F18-9A47-9886-E379DCE17B85}"/>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0" name="TextBox 19">
              <a:extLst>
                <a:ext uri="{FF2B5EF4-FFF2-40B4-BE49-F238E27FC236}">
                  <a16:creationId xmlns:a16="http://schemas.microsoft.com/office/drawing/2014/main" id="{04FA2B83-341B-2B47-AEC1-39F7943FCE34}"/>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2" name="Oval 21">
              <a:extLst>
                <a:ext uri="{FF2B5EF4-FFF2-40B4-BE49-F238E27FC236}">
                  <a16:creationId xmlns:a16="http://schemas.microsoft.com/office/drawing/2014/main" id="{EAB5B850-9836-7E4B-B353-E3070E3AA69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2E325D-3C59-2340-920E-33F98D41AFD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0B4C24BC-9770-D048-8C95-50068A83D0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ontent Placeholder 35">
            <a:extLst>
              <a:ext uri="{FF2B5EF4-FFF2-40B4-BE49-F238E27FC236}">
                <a16:creationId xmlns:a16="http://schemas.microsoft.com/office/drawing/2014/main" id="{C6150BDD-3AD1-A045-A23E-189665795A67}"/>
              </a:ext>
            </a:extLst>
          </p:cNvPr>
          <p:cNvSpPr>
            <a:spLocks noGrp="1"/>
          </p:cNvSpPr>
          <p:nvPr>
            <p:ph idx="1"/>
          </p:nvPr>
        </p:nvSpPr>
        <p:spPr>
          <a:xfrm>
            <a:off x="1278823" y="5136563"/>
            <a:ext cx="9158989" cy="1684567"/>
          </a:xfrm>
        </p:spPr>
        <p:txBody>
          <a:bodyPr>
            <a:normAutofit/>
          </a:bodyPr>
          <a:lstStyle/>
          <a:p>
            <a:pPr>
              <a:buClr>
                <a:schemeClr val="accent3"/>
              </a:buClr>
            </a:pPr>
            <a:r>
              <a:rPr lang="en-US" sz="1800" dirty="0"/>
              <a:t>The users/applications simply see their own external view</a:t>
            </a:r>
          </a:p>
        </p:txBody>
      </p:sp>
      <p:sp>
        <p:nvSpPr>
          <p:cNvPr id="16" name="Rectangle 15">
            <a:extLst>
              <a:ext uri="{FF2B5EF4-FFF2-40B4-BE49-F238E27FC236}">
                <a16:creationId xmlns:a16="http://schemas.microsoft.com/office/drawing/2014/main" id="{FABD3BA2-104D-C047-B696-53FB938B511D}"/>
              </a:ext>
            </a:extLst>
          </p:cNvPr>
          <p:cNvSpPr/>
          <p:nvPr/>
        </p:nvSpPr>
        <p:spPr>
          <a:xfrm>
            <a:off x="1278823" y="2532671"/>
            <a:ext cx="3511276" cy="5324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CB4BC2A-3329-D445-AECB-E242CF1D00C3}"/>
              </a:ext>
            </a:extLst>
          </p:cNvPr>
          <p:cNvSpPr/>
          <p:nvPr/>
        </p:nvSpPr>
        <p:spPr>
          <a:xfrm>
            <a:off x="4807088" y="2532671"/>
            <a:ext cx="3933489" cy="1609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D6A01A-9F51-E848-97EE-3BB04FB4D7C9}"/>
              </a:ext>
            </a:extLst>
          </p:cNvPr>
          <p:cNvSpPr/>
          <p:nvPr/>
        </p:nvSpPr>
        <p:spPr>
          <a:xfrm>
            <a:off x="8742577" y="2532670"/>
            <a:ext cx="1695235" cy="16096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5E3AF-A493-2A4D-9CFB-3BDCFE65FB1C}"/>
              </a:ext>
            </a:extLst>
          </p:cNvPr>
          <p:cNvSpPr txBox="1"/>
          <p:nvPr/>
        </p:nvSpPr>
        <p:spPr>
          <a:xfrm>
            <a:off x="5054051" y="3077407"/>
            <a:ext cx="3439560" cy="307777"/>
          </a:xfrm>
          <a:prstGeom prst="rect">
            <a:avLst/>
          </a:prstGeom>
          <a:noFill/>
        </p:spPr>
        <p:txBody>
          <a:bodyPr wrap="square" rtlCol="0">
            <a:spAutoFit/>
          </a:bodyPr>
          <a:lstStyle/>
          <a:p>
            <a:pPr algn="ctr"/>
            <a:r>
              <a:rPr lang="en-US" sz="1400" b="1" dirty="0">
                <a:latin typeface="Avenir Light" panose="020B0402020203020204" pitchFamily="34" charset="77"/>
              </a:rPr>
              <a:t>VIEW of the entire Database</a:t>
            </a:r>
          </a:p>
        </p:txBody>
      </p:sp>
      <p:sp>
        <p:nvSpPr>
          <p:cNvPr id="30" name="Rectangle 29">
            <a:extLst>
              <a:ext uri="{FF2B5EF4-FFF2-40B4-BE49-F238E27FC236}">
                <a16:creationId xmlns:a16="http://schemas.microsoft.com/office/drawing/2014/main" id="{B94C14EC-93E5-B24B-896C-16924D7C8E7F}"/>
              </a:ext>
            </a:extLst>
          </p:cNvPr>
          <p:cNvSpPr/>
          <p:nvPr/>
        </p:nvSpPr>
        <p:spPr>
          <a:xfrm>
            <a:off x="1278823" y="3077407"/>
            <a:ext cx="3511276" cy="53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BADBEE-56AB-4042-A9F8-C63542BDF905}"/>
              </a:ext>
            </a:extLst>
          </p:cNvPr>
          <p:cNvSpPr/>
          <p:nvPr/>
        </p:nvSpPr>
        <p:spPr>
          <a:xfrm>
            <a:off x="1278823" y="3609856"/>
            <a:ext cx="3511276" cy="5324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F1B5827-9A8D-7D43-9C62-80C67579775D}"/>
              </a:ext>
            </a:extLst>
          </p:cNvPr>
          <p:cNvSpPr txBox="1"/>
          <p:nvPr/>
        </p:nvSpPr>
        <p:spPr>
          <a:xfrm>
            <a:off x="2171386" y="3207614"/>
            <a:ext cx="2591830" cy="307777"/>
          </a:xfrm>
          <a:prstGeom prst="rect">
            <a:avLst/>
          </a:prstGeom>
          <a:noFill/>
        </p:spPr>
        <p:txBody>
          <a:bodyPr wrap="square" rtlCol="0">
            <a:spAutoFit/>
          </a:bodyPr>
          <a:lstStyle/>
          <a:p>
            <a:pPr algn="r"/>
            <a:r>
              <a:rPr lang="en-US" sz="1400" b="1" dirty="0">
                <a:latin typeface="Avenir Light" panose="020B0402020203020204" pitchFamily="34" charset="77"/>
              </a:rPr>
              <a:t>Department Chair VIEW</a:t>
            </a:r>
          </a:p>
        </p:txBody>
      </p:sp>
      <p:sp>
        <p:nvSpPr>
          <p:cNvPr id="33" name="TextBox 32">
            <a:extLst>
              <a:ext uri="{FF2B5EF4-FFF2-40B4-BE49-F238E27FC236}">
                <a16:creationId xmlns:a16="http://schemas.microsoft.com/office/drawing/2014/main" id="{B76BED64-7808-4047-A18F-E64581EC2B71}"/>
              </a:ext>
            </a:extLst>
          </p:cNvPr>
          <p:cNvSpPr txBox="1"/>
          <p:nvPr/>
        </p:nvSpPr>
        <p:spPr>
          <a:xfrm>
            <a:off x="3076921" y="3714784"/>
            <a:ext cx="1676070" cy="307777"/>
          </a:xfrm>
          <a:prstGeom prst="rect">
            <a:avLst/>
          </a:prstGeom>
          <a:noFill/>
        </p:spPr>
        <p:txBody>
          <a:bodyPr wrap="square" rtlCol="0">
            <a:spAutoFit/>
          </a:bodyPr>
          <a:lstStyle/>
          <a:p>
            <a:pPr algn="r"/>
            <a:r>
              <a:rPr lang="en-US" sz="1400" b="1" dirty="0">
                <a:latin typeface="Avenir Light" panose="020B0402020203020204" pitchFamily="34" charset="77"/>
              </a:rPr>
              <a:t>Faculty VIEW</a:t>
            </a:r>
          </a:p>
        </p:txBody>
      </p:sp>
      <p:sp>
        <p:nvSpPr>
          <p:cNvPr id="34" name="TextBox 33">
            <a:extLst>
              <a:ext uri="{FF2B5EF4-FFF2-40B4-BE49-F238E27FC236}">
                <a16:creationId xmlns:a16="http://schemas.microsoft.com/office/drawing/2014/main" id="{5CA3082A-885F-5E4E-9DB0-4DC22C2DA530}"/>
              </a:ext>
            </a:extLst>
          </p:cNvPr>
          <p:cNvSpPr txBox="1"/>
          <p:nvPr/>
        </p:nvSpPr>
        <p:spPr>
          <a:xfrm>
            <a:off x="2161161" y="2645006"/>
            <a:ext cx="2591830" cy="307777"/>
          </a:xfrm>
          <a:prstGeom prst="rect">
            <a:avLst/>
          </a:prstGeom>
          <a:noFill/>
        </p:spPr>
        <p:txBody>
          <a:bodyPr wrap="square" rtlCol="0">
            <a:spAutoFit/>
          </a:bodyPr>
          <a:lstStyle/>
          <a:p>
            <a:pPr algn="r"/>
            <a:r>
              <a:rPr lang="en-US" sz="1400" b="1" dirty="0">
                <a:latin typeface="Avenir Light" panose="020B0402020203020204" pitchFamily="34" charset="77"/>
              </a:rPr>
              <a:t>Registrar VIEW</a:t>
            </a:r>
          </a:p>
        </p:txBody>
      </p:sp>
      <p:sp>
        <p:nvSpPr>
          <p:cNvPr id="35" name="TextBox 34">
            <a:extLst>
              <a:ext uri="{FF2B5EF4-FFF2-40B4-BE49-F238E27FC236}">
                <a16:creationId xmlns:a16="http://schemas.microsoft.com/office/drawing/2014/main" id="{546B52C1-A5AA-A647-9AC3-9B3E295AA967}"/>
              </a:ext>
            </a:extLst>
          </p:cNvPr>
          <p:cNvSpPr txBox="1"/>
          <p:nvPr/>
        </p:nvSpPr>
        <p:spPr>
          <a:xfrm>
            <a:off x="8857791" y="2965585"/>
            <a:ext cx="1473816" cy="738664"/>
          </a:xfrm>
          <a:prstGeom prst="rect">
            <a:avLst/>
          </a:prstGeom>
          <a:noFill/>
        </p:spPr>
        <p:txBody>
          <a:bodyPr wrap="square" rtlCol="0">
            <a:spAutoFit/>
          </a:bodyPr>
          <a:lstStyle/>
          <a:p>
            <a:pPr algn="ctr"/>
            <a:r>
              <a:rPr lang="en-US" sz="1400" b="1" dirty="0">
                <a:latin typeface="Avenir Light" panose="020B0402020203020204" pitchFamily="34" charset="77"/>
              </a:rPr>
              <a:t>Internal VIEW of the entire Database</a:t>
            </a:r>
          </a:p>
        </p:txBody>
      </p:sp>
      <p:sp>
        <p:nvSpPr>
          <p:cNvPr id="36" name="Rounded Rectangle 35">
            <a:extLst>
              <a:ext uri="{FF2B5EF4-FFF2-40B4-BE49-F238E27FC236}">
                <a16:creationId xmlns:a16="http://schemas.microsoft.com/office/drawing/2014/main" id="{AC39CA3A-4ACD-714C-AD4F-E7F6FF64D6DB}"/>
              </a:ext>
            </a:extLst>
          </p:cNvPr>
          <p:cNvSpPr/>
          <p:nvPr/>
        </p:nvSpPr>
        <p:spPr>
          <a:xfrm>
            <a:off x="2383436" y="4282038"/>
            <a:ext cx="16992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External View</a:t>
            </a:r>
          </a:p>
        </p:txBody>
      </p:sp>
      <p:sp>
        <p:nvSpPr>
          <p:cNvPr id="37" name="Rounded Rectangle 36">
            <a:extLst>
              <a:ext uri="{FF2B5EF4-FFF2-40B4-BE49-F238E27FC236}">
                <a16:creationId xmlns:a16="http://schemas.microsoft.com/office/drawing/2014/main" id="{2B97F96E-35F7-814E-8B8C-9D0D1288F3B4}"/>
              </a:ext>
            </a:extLst>
          </p:cNvPr>
          <p:cNvSpPr/>
          <p:nvPr/>
        </p:nvSpPr>
        <p:spPr>
          <a:xfrm>
            <a:off x="5331606" y="4282038"/>
            <a:ext cx="21600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Conceptual View</a:t>
            </a:r>
          </a:p>
        </p:txBody>
      </p:sp>
      <p:sp>
        <p:nvSpPr>
          <p:cNvPr id="38" name="Rounded Rectangle 37">
            <a:extLst>
              <a:ext uri="{FF2B5EF4-FFF2-40B4-BE49-F238E27FC236}">
                <a16:creationId xmlns:a16="http://schemas.microsoft.com/office/drawing/2014/main" id="{84F748A8-3257-8C4C-B7B8-271EED101EEB}"/>
              </a:ext>
            </a:extLst>
          </p:cNvPr>
          <p:cNvSpPr/>
          <p:nvPr/>
        </p:nvSpPr>
        <p:spPr>
          <a:xfrm>
            <a:off x="8740577" y="4282038"/>
            <a:ext cx="1697235"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Internal View</a:t>
            </a:r>
          </a:p>
        </p:txBody>
      </p:sp>
      <p:cxnSp>
        <p:nvCxnSpPr>
          <p:cNvPr id="39" name="Straight Arrow Connector 38">
            <a:extLst>
              <a:ext uri="{FF2B5EF4-FFF2-40B4-BE49-F238E27FC236}">
                <a16:creationId xmlns:a16="http://schemas.microsoft.com/office/drawing/2014/main" id="{16BE19A6-B039-0444-9C0C-9061DC7AA53E}"/>
              </a:ext>
            </a:extLst>
          </p:cNvPr>
          <p:cNvCxnSpPr>
            <a:cxnSpLocks/>
            <a:stCxn id="36" idx="3"/>
            <a:endCxn id="37" idx="1"/>
          </p:cNvCxnSpPr>
          <p:nvPr/>
        </p:nvCxnSpPr>
        <p:spPr>
          <a:xfrm>
            <a:off x="4082636" y="4505790"/>
            <a:ext cx="1248970"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8286803-B1B7-2D47-AF62-B5FF5B8583D1}"/>
              </a:ext>
            </a:extLst>
          </p:cNvPr>
          <p:cNvCxnSpPr>
            <a:cxnSpLocks/>
            <a:stCxn id="37" idx="3"/>
            <a:endCxn id="38" idx="1"/>
          </p:cNvCxnSpPr>
          <p:nvPr/>
        </p:nvCxnSpPr>
        <p:spPr>
          <a:xfrm>
            <a:off x="7491606" y="4505790"/>
            <a:ext cx="1248971"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D42C8040-E03F-764C-8CE8-58E8BE7EC6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5098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284"/>
    </mc:Choice>
    <mc:Fallback xmlns="">
      <p:transition spd="slow" advTm="27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The ANSI-SPARC Architecture</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97CE9C7-BACB-694A-B26A-9496824F327C}"/>
              </a:ext>
            </a:extLst>
          </p:cNvPr>
          <p:cNvGrpSpPr/>
          <p:nvPr/>
        </p:nvGrpSpPr>
        <p:grpSpPr>
          <a:xfrm>
            <a:off x="-176022" y="5785767"/>
            <a:ext cx="4036613" cy="1000647"/>
            <a:chOff x="-176022" y="5785767"/>
            <a:chExt cx="4036613" cy="1000647"/>
          </a:xfrm>
        </p:grpSpPr>
        <p:sp>
          <p:nvSpPr>
            <p:cNvPr id="18" name="Rounded Rectangle 17">
              <a:extLst>
                <a:ext uri="{FF2B5EF4-FFF2-40B4-BE49-F238E27FC236}">
                  <a16:creationId xmlns:a16="http://schemas.microsoft.com/office/drawing/2014/main" id="{B110AD50-2F18-9A47-9886-E379DCE17B85}"/>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0" name="TextBox 19">
              <a:extLst>
                <a:ext uri="{FF2B5EF4-FFF2-40B4-BE49-F238E27FC236}">
                  <a16:creationId xmlns:a16="http://schemas.microsoft.com/office/drawing/2014/main" id="{04FA2B83-341B-2B47-AEC1-39F7943FCE34}"/>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2" name="Oval 21">
              <a:extLst>
                <a:ext uri="{FF2B5EF4-FFF2-40B4-BE49-F238E27FC236}">
                  <a16:creationId xmlns:a16="http://schemas.microsoft.com/office/drawing/2014/main" id="{EAB5B850-9836-7E4B-B353-E3070E3AA69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2E325D-3C59-2340-920E-33F98D41AFD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0B4C24BC-9770-D048-8C95-50068A83D0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ontent Placeholder 35">
            <a:extLst>
              <a:ext uri="{FF2B5EF4-FFF2-40B4-BE49-F238E27FC236}">
                <a16:creationId xmlns:a16="http://schemas.microsoft.com/office/drawing/2014/main" id="{C6150BDD-3AD1-A045-A23E-189665795A67}"/>
              </a:ext>
            </a:extLst>
          </p:cNvPr>
          <p:cNvSpPr>
            <a:spLocks noGrp="1"/>
          </p:cNvSpPr>
          <p:nvPr>
            <p:ph idx="1"/>
          </p:nvPr>
        </p:nvSpPr>
        <p:spPr>
          <a:xfrm>
            <a:off x="1278823" y="5136564"/>
            <a:ext cx="9158989" cy="719566"/>
          </a:xfrm>
        </p:spPr>
        <p:txBody>
          <a:bodyPr>
            <a:normAutofit/>
          </a:bodyPr>
          <a:lstStyle/>
          <a:p>
            <a:pPr>
              <a:buClr>
                <a:schemeClr val="accent3"/>
              </a:buClr>
            </a:pPr>
            <a:r>
              <a:rPr lang="en-US" sz="1800" dirty="0"/>
              <a:t>The database will do the mapping to the actual data stored physically as files</a:t>
            </a:r>
          </a:p>
        </p:txBody>
      </p:sp>
      <p:sp>
        <p:nvSpPr>
          <p:cNvPr id="16" name="Rectangle 15">
            <a:extLst>
              <a:ext uri="{FF2B5EF4-FFF2-40B4-BE49-F238E27FC236}">
                <a16:creationId xmlns:a16="http://schemas.microsoft.com/office/drawing/2014/main" id="{FABD3BA2-104D-C047-B696-53FB938B511D}"/>
              </a:ext>
            </a:extLst>
          </p:cNvPr>
          <p:cNvSpPr/>
          <p:nvPr/>
        </p:nvSpPr>
        <p:spPr>
          <a:xfrm>
            <a:off x="1278823" y="2532671"/>
            <a:ext cx="3511276" cy="5324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CB4BC2A-3329-D445-AECB-E242CF1D00C3}"/>
              </a:ext>
            </a:extLst>
          </p:cNvPr>
          <p:cNvSpPr/>
          <p:nvPr/>
        </p:nvSpPr>
        <p:spPr>
          <a:xfrm>
            <a:off x="4807088" y="2532671"/>
            <a:ext cx="3933489" cy="1609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D6A01A-9F51-E848-97EE-3BB04FB4D7C9}"/>
              </a:ext>
            </a:extLst>
          </p:cNvPr>
          <p:cNvSpPr/>
          <p:nvPr/>
        </p:nvSpPr>
        <p:spPr>
          <a:xfrm>
            <a:off x="8742577" y="2532670"/>
            <a:ext cx="1695235" cy="16096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5E3AF-A493-2A4D-9CFB-3BDCFE65FB1C}"/>
              </a:ext>
            </a:extLst>
          </p:cNvPr>
          <p:cNvSpPr txBox="1"/>
          <p:nvPr/>
        </p:nvSpPr>
        <p:spPr>
          <a:xfrm>
            <a:off x="5054051" y="3077407"/>
            <a:ext cx="3439560" cy="307777"/>
          </a:xfrm>
          <a:prstGeom prst="rect">
            <a:avLst/>
          </a:prstGeom>
          <a:noFill/>
        </p:spPr>
        <p:txBody>
          <a:bodyPr wrap="square" rtlCol="0">
            <a:spAutoFit/>
          </a:bodyPr>
          <a:lstStyle/>
          <a:p>
            <a:pPr algn="ctr"/>
            <a:r>
              <a:rPr lang="en-US" sz="1400" b="1" dirty="0">
                <a:latin typeface="Avenir Light" panose="020B0402020203020204" pitchFamily="34" charset="77"/>
              </a:rPr>
              <a:t>VIEW of the entire Database</a:t>
            </a:r>
          </a:p>
        </p:txBody>
      </p:sp>
      <p:sp>
        <p:nvSpPr>
          <p:cNvPr id="30" name="Rectangle 29">
            <a:extLst>
              <a:ext uri="{FF2B5EF4-FFF2-40B4-BE49-F238E27FC236}">
                <a16:creationId xmlns:a16="http://schemas.microsoft.com/office/drawing/2014/main" id="{B94C14EC-93E5-B24B-896C-16924D7C8E7F}"/>
              </a:ext>
            </a:extLst>
          </p:cNvPr>
          <p:cNvSpPr/>
          <p:nvPr/>
        </p:nvSpPr>
        <p:spPr>
          <a:xfrm>
            <a:off x="1278823" y="3077407"/>
            <a:ext cx="3511276" cy="53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BADBEE-56AB-4042-A9F8-C63542BDF905}"/>
              </a:ext>
            </a:extLst>
          </p:cNvPr>
          <p:cNvSpPr/>
          <p:nvPr/>
        </p:nvSpPr>
        <p:spPr>
          <a:xfrm>
            <a:off x="1278823" y="3609856"/>
            <a:ext cx="3511276" cy="5324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F1B5827-9A8D-7D43-9C62-80C67579775D}"/>
              </a:ext>
            </a:extLst>
          </p:cNvPr>
          <p:cNvSpPr txBox="1"/>
          <p:nvPr/>
        </p:nvSpPr>
        <p:spPr>
          <a:xfrm>
            <a:off x="2171386" y="3207614"/>
            <a:ext cx="2591830" cy="307777"/>
          </a:xfrm>
          <a:prstGeom prst="rect">
            <a:avLst/>
          </a:prstGeom>
          <a:noFill/>
        </p:spPr>
        <p:txBody>
          <a:bodyPr wrap="square" rtlCol="0">
            <a:spAutoFit/>
          </a:bodyPr>
          <a:lstStyle/>
          <a:p>
            <a:pPr algn="r"/>
            <a:r>
              <a:rPr lang="en-US" sz="1400" b="1" dirty="0">
                <a:latin typeface="Avenir Light" panose="020B0402020203020204" pitchFamily="34" charset="77"/>
              </a:rPr>
              <a:t>Department Chair VIEW</a:t>
            </a:r>
          </a:p>
        </p:txBody>
      </p:sp>
      <p:sp>
        <p:nvSpPr>
          <p:cNvPr id="33" name="TextBox 32">
            <a:extLst>
              <a:ext uri="{FF2B5EF4-FFF2-40B4-BE49-F238E27FC236}">
                <a16:creationId xmlns:a16="http://schemas.microsoft.com/office/drawing/2014/main" id="{B76BED64-7808-4047-A18F-E64581EC2B71}"/>
              </a:ext>
            </a:extLst>
          </p:cNvPr>
          <p:cNvSpPr txBox="1"/>
          <p:nvPr/>
        </p:nvSpPr>
        <p:spPr>
          <a:xfrm>
            <a:off x="3076921" y="3714784"/>
            <a:ext cx="1676070" cy="307777"/>
          </a:xfrm>
          <a:prstGeom prst="rect">
            <a:avLst/>
          </a:prstGeom>
          <a:noFill/>
        </p:spPr>
        <p:txBody>
          <a:bodyPr wrap="square" rtlCol="0">
            <a:spAutoFit/>
          </a:bodyPr>
          <a:lstStyle/>
          <a:p>
            <a:pPr algn="r"/>
            <a:r>
              <a:rPr lang="en-US" sz="1400" b="1" dirty="0">
                <a:latin typeface="Avenir Light" panose="020B0402020203020204" pitchFamily="34" charset="77"/>
              </a:rPr>
              <a:t>Faculty VIEW</a:t>
            </a:r>
          </a:p>
        </p:txBody>
      </p:sp>
      <p:sp>
        <p:nvSpPr>
          <p:cNvPr id="34" name="TextBox 33">
            <a:extLst>
              <a:ext uri="{FF2B5EF4-FFF2-40B4-BE49-F238E27FC236}">
                <a16:creationId xmlns:a16="http://schemas.microsoft.com/office/drawing/2014/main" id="{5CA3082A-885F-5E4E-9DB0-4DC22C2DA530}"/>
              </a:ext>
            </a:extLst>
          </p:cNvPr>
          <p:cNvSpPr txBox="1"/>
          <p:nvPr/>
        </p:nvSpPr>
        <p:spPr>
          <a:xfrm>
            <a:off x="2161161" y="2645006"/>
            <a:ext cx="2591830" cy="307777"/>
          </a:xfrm>
          <a:prstGeom prst="rect">
            <a:avLst/>
          </a:prstGeom>
          <a:noFill/>
        </p:spPr>
        <p:txBody>
          <a:bodyPr wrap="square" rtlCol="0">
            <a:spAutoFit/>
          </a:bodyPr>
          <a:lstStyle/>
          <a:p>
            <a:pPr algn="r"/>
            <a:r>
              <a:rPr lang="en-US" sz="1400" b="1" dirty="0">
                <a:latin typeface="Avenir Light" panose="020B0402020203020204" pitchFamily="34" charset="77"/>
              </a:rPr>
              <a:t>Registrar VIEW</a:t>
            </a:r>
          </a:p>
        </p:txBody>
      </p:sp>
      <p:sp>
        <p:nvSpPr>
          <p:cNvPr id="35" name="TextBox 34">
            <a:extLst>
              <a:ext uri="{FF2B5EF4-FFF2-40B4-BE49-F238E27FC236}">
                <a16:creationId xmlns:a16="http://schemas.microsoft.com/office/drawing/2014/main" id="{546B52C1-A5AA-A647-9AC3-9B3E295AA967}"/>
              </a:ext>
            </a:extLst>
          </p:cNvPr>
          <p:cNvSpPr txBox="1"/>
          <p:nvPr/>
        </p:nvSpPr>
        <p:spPr>
          <a:xfrm>
            <a:off x="8857791" y="2965585"/>
            <a:ext cx="1473816" cy="738664"/>
          </a:xfrm>
          <a:prstGeom prst="rect">
            <a:avLst/>
          </a:prstGeom>
          <a:noFill/>
        </p:spPr>
        <p:txBody>
          <a:bodyPr wrap="square" rtlCol="0">
            <a:spAutoFit/>
          </a:bodyPr>
          <a:lstStyle/>
          <a:p>
            <a:pPr algn="ctr"/>
            <a:r>
              <a:rPr lang="en-US" sz="1400" b="1" dirty="0">
                <a:latin typeface="Avenir Light" panose="020B0402020203020204" pitchFamily="34" charset="77"/>
              </a:rPr>
              <a:t>Internal VIEW of the entire Database</a:t>
            </a:r>
          </a:p>
        </p:txBody>
      </p:sp>
      <p:sp>
        <p:nvSpPr>
          <p:cNvPr id="36" name="Rounded Rectangle 35">
            <a:extLst>
              <a:ext uri="{FF2B5EF4-FFF2-40B4-BE49-F238E27FC236}">
                <a16:creationId xmlns:a16="http://schemas.microsoft.com/office/drawing/2014/main" id="{AC39CA3A-4ACD-714C-AD4F-E7F6FF64D6DB}"/>
              </a:ext>
            </a:extLst>
          </p:cNvPr>
          <p:cNvSpPr/>
          <p:nvPr/>
        </p:nvSpPr>
        <p:spPr>
          <a:xfrm>
            <a:off x="2383436" y="4282038"/>
            <a:ext cx="16992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External View</a:t>
            </a:r>
          </a:p>
        </p:txBody>
      </p:sp>
      <p:sp>
        <p:nvSpPr>
          <p:cNvPr id="37" name="Rounded Rectangle 36">
            <a:extLst>
              <a:ext uri="{FF2B5EF4-FFF2-40B4-BE49-F238E27FC236}">
                <a16:creationId xmlns:a16="http://schemas.microsoft.com/office/drawing/2014/main" id="{2B97F96E-35F7-814E-8B8C-9D0D1288F3B4}"/>
              </a:ext>
            </a:extLst>
          </p:cNvPr>
          <p:cNvSpPr/>
          <p:nvPr/>
        </p:nvSpPr>
        <p:spPr>
          <a:xfrm>
            <a:off x="5331606" y="4282038"/>
            <a:ext cx="2160000"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Conceptual View</a:t>
            </a:r>
          </a:p>
        </p:txBody>
      </p:sp>
      <p:sp>
        <p:nvSpPr>
          <p:cNvPr id="38" name="Rounded Rectangle 37">
            <a:extLst>
              <a:ext uri="{FF2B5EF4-FFF2-40B4-BE49-F238E27FC236}">
                <a16:creationId xmlns:a16="http://schemas.microsoft.com/office/drawing/2014/main" id="{84F748A8-3257-8C4C-B7B8-271EED101EEB}"/>
              </a:ext>
            </a:extLst>
          </p:cNvPr>
          <p:cNvSpPr/>
          <p:nvPr/>
        </p:nvSpPr>
        <p:spPr>
          <a:xfrm>
            <a:off x="8740577" y="4282038"/>
            <a:ext cx="1697235" cy="4475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Internal View</a:t>
            </a:r>
          </a:p>
        </p:txBody>
      </p:sp>
      <p:cxnSp>
        <p:nvCxnSpPr>
          <p:cNvPr id="39" name="Straight Arrow Connector 38">
            <a:extLst>
              <a:ext uri="{FF2B5EF4-FFF2-40B4-BE49-F238E27FC236}">
                <a16:creationId xmlns:a16="http://schemas.microsoft.com/office/drawing/2014/main" id="{16BE19A6-B039-0444-9C0C-9061DC7AA53E}"/>
              </a:ext>
            </a:extLst>
          </p:cNvPr>
          <p:cNvCxnSpPr>
            <a:cxnSpLocks/>
            <a:stCxn id="36" idx="3"/>
            <a:endCxn id="37" idx="1"/>
          </p:cNvCxnSpPr>
          <p:nvPr/>
        </p:nvCxnSpPr>
        <p:spPr>
          <a:xfrm>
            <a:off x="4082636" y="4505790"/>
            <a:ext cx="1248970"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8286803-B1B7-2D47-AF62-B5FF5B8583D1}"/>
              </a:ext>
            </a:extLst>
          </p:cNvPr>
          <p:cNvCxnSpPr>
            <a:cxnSpLocks/>
            <a:stCxn id="37" idx="3"/>
            <a:endCxn id="38" idx="1"/>
          </p:cNvCxnSpPr>
          <p:nvPr/>
        </p:nvCxnSpPr>
        <p:spPr>
          <a:xfrm>
            <a:off x="7491606" y="4505790"/>
            <a:ext cx="1248971" cy="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B05202FA-6F87-8E44-A1C4-8AE47B1DF4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981571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102"/>
    </mc:Choice>
    <mc:Fallback xmlns="">
      <p:transition spd="slow" advTm="7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49AB6DE-DE86-FE41-A196-22E69B29B85A}"/>
              </a:ext>
            </a:extLst>
          </p:cNvPr>
          <p:cNvSpPr/>
          <p:nvPr/>
        </p:nvSpPr>
        <p:spPr>
          <a:xfrm>
            <a:off x="8598180" y="2183028"/>
            <a:ext cx="2419589" cy="440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4D00319-ADBD-A643-B194-8461B78F636E}"/>
              </a:ext>
            </a:extLst>
          </p:cNvPr>
          <p:cNvSpPr txBox="1"/>
          <p:nvPr/>
        </p:nvSpPr>
        <p:spPr>
          <a:xfrm>
            <a:off x="8593852" y="1796206"/>
            <a:ext cx="2419589"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DB</a:t>
            </a:r>
          </a:p>
        </p:txBody>
      </p:sp>
      <p:sp>
        <p:nvSpPr>
          <p:cNvPr id="25" name="Rectangle 24">
            <a:extLst>
              <a:ext uri="{FF2B5EF4-FFF2-40B4-BE49-F238E27FC236}">
                <a16:creationId xmlns:a16="http://schemas.microsoft.com/office/drawing/2014/main" id="{D659200B-4825-6845-9175-8FB51A9804F0}"/>
              </a:ext>
            </a:extLst>
          </p:cNvPr>
          <p:cNvSpPr/>
          <p:nvPr/>
        </p:nvSpPr>
        <p:spPr>
          <a:xfrm>
            <a:off x="5055701" y="2183028"/>
            <a:ext cx="3268168" cy="440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0D99DEF-14F3-D64E-9D86-BD9A9790A3CE}"/>
              </a:ext>
            </a:extLst>
          </p:cNvPr>
          <p:cNvSpPr txBox="1"/>
          <p:nvPr/>
        </p:nvSpPr>
        <p:spPr>
          <a:xfrm>
            <a:off x="5051373" y="1796206"/>
            <a:ext cx="3268168"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DBMS</a:t>
            </a:r>
          </a:p>
        </p:txBody>
      </p:sp>
      <p:sp>
        <p:nvSpPr>
          <p:cNvPr id="2" name="Title 1">
            <a:extLst>
              <a:ext uri="{FF2B5EF4-FFF2-40B4-BE49-F238E27FC236}">
                <a16:creationId xmlns:a16="http://schemas.microsoft.com/office/drawing/2014/main" id="{5D47EA24-847D-7D42-9243-9DB99F6176BE}"/>
              </a:ext>
            </a:extLst>
          </p:cNvPr>
          <p:cNvSpPr>
            <a:spLocks noGrp="1"/>
          </p:cNvSpPr>
          <p:nvPr>
            <p:ph type="title"/>
          </p:nvPr>
        </p:nvSpPr>
        <p:spPr/>
        <p:txBody>
          <a:bodyPr/>
          <a:lstStyle/>
          <a:p>
            <a:r>
              <a:rPr lang="en-US" sz="3600" dirty="0"/>
              <a:t>What DBMS are we going to use?</a:t>
            </a:r>
            <a:br>
              <a:rPr lang="en-US" sz="3600" dirty="0"/>
            </a:br>
            <a:r>
              <a:rPr lang="en-US" sz="2000" b="0" dirty="0">
                <a:solidFill>
                  <a:schemeClr val="bg2">
                    <a:lumMod val="60000"/>
                    <a:lumOff val="40000"/>
                  </a:schemeClr>
                </a:solidFill>
                <a:latin typeface="Avenir Book" panose="02000503020000020003" pitchFamily="2" charset="0"/>
              </a:rPr>
              <a:t>To learn the basics of SQL and databases</a:t>
            </a:r>
            <a:endParaRPr lang="en-US" sz="4800" b="0" dirty="0">
              <a:solidFill>
                <a:schemeClr val="bg2">
                  <a:lumMod val="60000"/>
                  <a:lumOff val="40000"/>
                </a:schemeClr>
              </a:solidFill>
              <a:latin typeface="Avenir Book" panose="02000503020000020003" pitchFamily="2" charset="0"/>
            </a:endParaRPr>
          </a:p>
        </p:txBody>
      </p:sp>
      <p:pic>
        <p:nvPicPr>
          <p:cNvPr id="4" name="Picture 3">
            <a:extLst>
              <a:ext uri="{FF2B5EF4-FFF2-40B4-BE49-F238E27FC236}">
                <a16:creationId xmlns:a16="http://schemas.microsoft.com/office/drawing/2014/main" id="{778B085F-AC4B-D540-85BD-5FDD87398279}"/>
              </a:ext>
            </a:extLst>
          </p:cNvPr>
          <p:cNvPicPr>
            <a:picLocks noChangeAspect="1"/>
          </p:cNvPicPr>
          <p:nvPr/>
        </p:nvPicPr>
        <p:blipFill>
          <a:blip r:embed="rId6"/>
          <a:stretch>
            <a:fillRect/>
          </a:stretch>
        </p:blipFill>
        <p:spPr>
          <a:xfrm>
            <a:off x="5764206" y="2105578"/>
            <a:ext cx="1850136" cy="2596194"/>
          </a:xfrm>
          <a:prstGeom prst="rect">
            <a:avLst/>
          </a:prstGeom>
        </p:spPr>
      </p:pic>
      <p:grpSp>
        <p:nvGrpSpPr>
          <p:cNvPr id="19" name="Group 18">
            <a:extLst>
              <a:ext uri="{FF2B5EF4-FFF2-40B4-BE49-F238E27FC236}">
                <a16:creationId xmlns:a16="http://schemas.microsoft.com/office/drawing/2014/main" id="{43FF76E1-AC69-9E4D-92DF-FD2910A497D6}"/>
              </a:ext>
            </a:extLst>
          </p:cNvPr>
          <p:cNvGrpSpPr/>
          <p:nvPr/>
        </p:nvGrpSpPr>
        <p:grpSpPr>
          <a:xfrm>
            <a:off x="8892173" y="2369683"/>
            <a:ext cx="1766725" cy="1900356"/>
            <a:chOff x="6475876" y="1785857"/>
            <a:chExt cx="1966233" cy="2116102"/>
          </a:xfrm>
        </p:grpSpPr>
        <p:pic>
          <p:nvPicPr>
            <p:cNvPr id="5" name="Picture 4">
              <a:extLst>
                <a:ext uri="{FF2B5EF4-FFF2-40B4-BE49-F238E27FC236}">
                  <a16:creationId xmlns:a16="http://schemas.microsoft.com/office/drawing/2014/main" id="{1B46A77C-97E5-6B41-8148-91E9290D07CE}"/>
                </a:ext>
              </a:extLst>
            </p:cNvPr>
            <p:cNvPicPr>
              <a:picLocks noChangeAspect="1"/>
            </p:cNvPicPr>
            <p:nvPr/>
          </p:nvPicPr>
          <p:blipFill>
            <a:blip r:embed="rId7"/>
            <a:stretch>
              <a:fillRect/>
            </a:stretch>
          </p:blipFill>
          <p:spPr>
            <a:xfrm>
              <a:off x="6475876" y="2104758"/>
              <a:ext cx="1613519" cy="1675798"/>
            </a:xfrm>
            <a:prstGeom prst="rect">
              <a:avLst/>
            </a:prstGeom>
          </p:spPr>
        </p:pic>
        <p:pic>
          <p:nvPicPr>
            <p:cNvPr id="6" name="Picture 5">
              <a:extLst>
                <a:ext uri="{FF2B5EF4-FFF2-40B4-BE49-F238E27FC236}">
                  <a16:creationId xmlns:a16="http://schemas.microsoft.com/office/drawing/2014/main" id="{FF5113A8-0A74-8C43-B325-36E31D1A6E41}"/>
                </a:ext>
              </a:extLst>
            </p:cNvPr>
            <p:cNvPicPr>
              <a:picLocks noChangeAspect="1"/>
            </p:cNvPicPr>
            <p:nvPr/>
          </p:nvPicPr>
          <p:blipFill>
            <a:blip r:embed="rId8"/>
            <a:stretch>
              <a:fillRect/>
            </a:stretch>
          </p:blipFill>
          <p:spPr>
            <a:xfrm>
              <a:off x="7426109" y="1785857"/>
              <a:ext cx="1016000" cy="1003300"/>
            </a:xfrm>
            <a:prstGeom prst="rect">
              <a:avLst/>
            </a:prstGeom>
          </p:spPr>
        </p:pic>
        <p:pic>
          <p:nvPicPr>
            <p:cNvPr id="7" name="Picture 6">
              <a:extLst>
                <a:ext uri="{FF2B5EF4-FFF2-40B4-BE49-F238E27FC236}">
                  <a16:creationId xmlns:a16="http://schemas.microsoft.com/office/drawing/2014/main" id="{7A7A9CBA-01BE-1F40-85B5-ADD0FCACB769}"/>
                </a:ext>
              </a:extLst>
            </p:cNvPr>
            <p:cNvPicPr>
              <a:picLocks noChangeAspect="1"/>
            </p:cNvPicPr>
            <p:nvPr/>
          </p:nvPicPr>
          <p:blipFill>
            <a:blip r:embed="rId9"/>
            <a:stretch>
              <a:fillRect/>
            </a:stretch>
          </p:blipFill>
          <p:spPr>
            <a:xfrm>
              <a:off x="7426109" y="2894753"/>
              <a:ext cx="1007206" cy="1007206"/>
            </a:xfrm>
            <a:prstGeom prst="rect">
              <a:avLst/>
            </a:prstGeom>
          </p:spPr>
        </p:pic>
      </p:grpSp>
      <p:sp>
        <p:nvSpPr>
          <p:cNvPr id="8" name="TextBox 7">
            <a:extLst>
              <a:ext uri="{FF2B5EF4-FFF2-40B4-BE49-F238E27FC236}">
                <a16:creationId xmlns:a16="http://schemas.microsoft.com/office/drawing/2014/main" id="{A3AE48EC-9B30-C941-B44C-CA411547E3DB}"/>
              </a:ext>
            </a:extLst>
          </p:cNvPr>
          <p:cNvSpPr txBox="1"/>
          <p:nvPr/>
        </p:nvSpPr>
        <p:spPr>
          <a:xfrm>
            <a:off x="5616940" y="4526634"/>
            <a:ext cx="2144668" cy="923330"/>
          </a:xfrm>
          <a:prstGeom prst="rect">
            <a:avLst/>
          </a:prstGeom>
          <a:noFill/>
        </p:spPr>
        <p:txBody>
          <a:bodyPr wrap="square" rtlCol="0">
            <a:spAutoFit/>
          </a:bodyPr>
          <a:lstStyle/>
          <a:p>
            <a:pPr algn="ctr"/>
            <a:r>
              <a:rPr lang="en-US" b="1" dirty="0">
                <a:solidFill>
                  <a:schemeClr val="accent5"/>
                </a:solidFill>
                <a:latin typeface="Avenir Light" panose="020B0402020203020204" pitchFamily="34" charset="77"/>
              </a:rPr>
              <a:t>MySQL Community Edition 8.0</a:t>
            </a:r>
          </a:p>
        </p:txBody>
      </p:sp>
      <p:sp>
        <p:nvSpPr>
          <p:cNvPr id="9" name="TextBox 8">
            <a:extLst>
              <a:ext uri="{FF2B5EF4-FFF2-40B4-BE49-F238E27FC236}">
                <a16:creationId xmlns:a16="http://schemas.microsoft.com/office/drawing/2014/main" id="{C1CE701D-963B-BA4A-B515-1DCE8C7AAE88}"/>
              </a:ext>
            </a:extLst>
          </p:cNvPr>
          <p:cNvSpPr txBox="1"/>
          <p:nvPr/>
        </p:nvSpPr>
        <p:spPr>
          <a:xfrm>
            <a:off x="8697158" y="4530521"/>
            <a:ext cx="2144668" cy="923330"/>
          </a:xfrm>
          <a:prstGeom prst="rect">
            <a:avLst/>
          </a:prstGeom>
          <a:noFill/>
        </p:spPr>
        <p:txBody>
          <a:bodyPr wrap="square" rtlCol="0">
            <a:spAutoFit/>
          </a:bodyPr>
          <a:lstStyle/>
          <a:p>
            <a:pPr algn="ctr"/>
            <a:r>
              <a:rPr lang="en-US" b="1" dirty="0">
                <a:solidFill>
                  <a:schemeClr val="accent5"/>
                </a:solidFill>
                <a:latin typeface="Avenir Light" panose="020B0402020203020204" pitchFamily="34" charset="77"/>
              </a:rPr>
              <a:t>MySQL</a:t>
            </a:r>
          </a:p>
          <a:p>
            <a:pPr algn="ctr"/>
            <a:r>
              <a:rPr lang="en-US" b="1" dirty="0">
                <a:solidFill>
                  <a:schemeClr val="accent5"/>
                </a:solidFill>
                <a:latin typeface="Avenir Light" panose="020B0402020203020204" pitchFamily="34" charset="77"/>
              </a:rPr>
              <a:t>Relational Databases</a:t>
            </a:r>
          </a:p>
        </p:txBody>
      </p:sp>
      <p:pic>
        <p:nvPicPr>
          <p:cNvPr id="10" name="Picture 9">
            <a:extLst>
              <a:ext uri="{FF2B5EF4-FFF2-40B4-BE49-F238E27FC236}">
                <a16:creationId xmlns:a16="http://schemas.microsoft.com/office/drawing/2014/main" id="{D4B889D9-2050-724F-8CE5-14B87F16F249}"/>
              </a:ext>
            </a:extLst>
          </p:cNvPr>
          <p:cNvPicPr>
            <a:picLocks noChangeAspect="1"/>
          </p:cNvPicPr>
          <p:nvPr/>
        </p:nvPicPr>
        <p:blipFill>
          <a:blip r:embed="rId10"/>
          <a:stretch>
            <a:fillRect/>
          </a:stretch>
        </p:blipFill>
        <p:spPr>
          <a:xfrm>
            <a:off x="1181950" y="2487636"/>
            <a:ext cx="1850135" cy="1850135"/>
          </a:xfrm>
          <a:prstGeom prst="rect">
            <a:avLst/>
          </a:prstGeom>
        </p:spPr>
      </p:pic>
      <p:sp>
        <p:nvSpPr>
          <p:cNvPr id="11" name="TextBox 10">
            <a:extLst>
              <a:ext uri="{FF2B5EF4-FFF2-40B4-BE49-F238E27FC236}">
                <a16:creationId xmlns:a16="http://schemas.microsoft.com/office/drawing/2014/main" id="{55EB0B1D-350C-FD44-8A9D-B83E24EEDC34}"/>
              </a:ext>
            </a:extLst>
          </p:cNvPr>
          <p:cNvSpPr txBox="1"/>
          <p:nvPr/>
        </p:nvSpPr>
        <p:spPr>
          <a:xfrm>
            <a:off x="1149815" y="4380944"/>
            <a:ext cx="3486912" cy="1200329"/>
          </a:xfrm>
          <a:prstGeom prst="rect">
            <a:avLst/>
          </a:prstGeom>
          <a:noFill/>
        </p:spPr>
        <p:txBody>
          <a:bodyPr wrap="square" rtlCol="0">
            <a:spAutoFit/>
          </a:bodyPr>
          <a:lstStyle/>
          <a:p>
            <a:r>
              <a:rPr lang="en-US" dirty="0">
                <a:latin typeface="Avenir Light" panose="020B0402020203020204" pitchFamily="34" charset="77"/>
              </a:rPr>
              <a:t>An interactive tool to communicate and give instructions to DBMS using a language called </a:t>
            </a:r>
            <a:r>
              <a:rPr lang="en-US" b="1" dirty="0">
                <a:solidFill>
                  <a:schemeClr val="accent3"/>
                </a:solidFill>
                <a:latin typeface="Avenir Heavy" panose="02000503020000020003" pitchFamily="2" charset="0"/>
              </a:rPr>
              <a:t>SQL</a:t>
            </a:r>
            <a:r>
              <a:rPr lang="en-US" dirty="0">
                <a:latin typeface="Avenir Light" panose="020B0402020203020204" pitchFamily="34" charset="77"/>
              </a:rPr>
              <a:t>. </a:t>
            </a:r>
          </a:p>
        </p:txBody>
      </p:sp>
      <p:sp>
        <p:nvSpPr>
          <p:cNvPr id="12" name="TextBox 11">
            <a:extLst>
              <a:ext uri="{FF2B5EF4-FFF2-40B4-BE49-F238E27FC236}">
                <a16:creationId xmlns:a16="http://schemas.microsoft.com/office/drawing/2014/main" id="{D036EBD5-1C2A-664C-BF71-BC8DC4F877B3}"/>
              </a:ext>
            </a:extLst>
          </p:cNvPr>
          <p:cNvSpPr txBox="1"/>
          <p:nvPr/>
        </p:nvSpPr>
        <p:spPr>
          <a:xfrm>
            <a:off x="2742011" y="3079545"/>
            <a:ext cx="1214969" cy="646331"/>
          </a:xfrm>
          <a:prstGeom prst="rect">
            <a:avLst/>
          </a:prstGeom>
          <a:solidFill>
            <a:schemeClr val="accent3"/>
          </a:solidFill>
        </p:spPr>
        <p:txBody>
          <a:bodyPr wrap="square" rtlCol="0">
            <a:spAutoFit/>
          </a:bodyPr>
          <a:lstStyle/>
          <a:p>
            <a:pPr algn="ctr"/>
            <a:r>
              <a:rPr lang="en-US" sz="3600" dirty="0">
                <a:latin typeface="Avenir Medium" panose="02000503020000020003" pitchFamily="2" charset="0"/>
              </a:rPr>
              <a:t>SQL</a:t>
            </a:r>
          </a:p>
        </p:txBody>
      </p:sp>
      <p:cxnSp>
        <p:nvCxnSpPr>
          <p:cNvPr id="13" name="Elbow Connector 12">
            <a:extLst>
              <a:ext uri="{FF2B5EF4-FFF2-40B4-BE49-F238E27FC236}">
                <a16:creationId xmlns:a16="http://schemas.microsoft.com/office/drawing/2014/main" id="{60FBEBEF-38E2-9C40-B460-1C81D269A45F}"/>
              </a:ext>
            </a:extLst>
          </p:cNvPr>
          <p:cNvCxnSpPr>
            <a:cxnSpLocks/>
            <a:stCxn id="12" idx="3"/>
            <a:endCxn id="4" idx="1"/>
          </p:cNvCxnSpPr>
          <p:nvPr/>
        </p:nvCxnSpPr>
        <p:spPr>
          <a:xfrm>
            <a:off x="3956980" y="3402711"/>
            <a:ext cx="1807226" cy="964"/>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4D6504A7-F26D-2B49-90BC-76BDE97E5F5D}"/>
              </a:ext>
            </a:extLst>
          </p:cNvPr>
          <p:cNvCxnSpPr>
            <a:cxnSpLocks/>
            <a:stCxn id="4" idx="3"/>
            <a:endCxn id="5" idx="1"/>
          </p:cNvCxnSpPr>
          <p:nvPr/>
        </p:nvCxnSpPr>
        <p:spPr>
          <a:xfrm>
            <a:off x="7614342" y="3403675"/>
            <a:ext cx="1277831" cy="4868"/>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E65EAC-FE18-BB4F-B60B-1891E2312B1E}"/>
              </a:ext>
            </a:extLst>
          </p:cNvPr>
          <p:cNvSpPr txBox="1"/>
          <p:nvPr/>
        </p:nvSpPr>
        <p:spPr>
          <a:xfrm>
            <a:off x="5214319" y="5453851"/>
            <a:ext cx="2955321" cy="1077218"/>
          </a:xfrm>
          <a:prstGeom prst="rect">
            <a:avLst/>
          </a:prstGeom>
          <a:noFill/>
        </p:spPr>
        <p:txBody>
          <a:bodyPr wrap="square" rtlCol="0">
            <a:spAutoFit/>
          </a:bodyPr>
          <a:lstStyle/>
          <a:p>
            <a:pPr algn="ctr"/>
            <a:r>
              <a:rPr lang="en-US" sz="1600" dirty="0">
                <a:solidFill>
                  <a:schemeClr val="bg1"/>
                </a:solidFill>
                <a:latin typeface="Avenir Light" panose="020B0402020203020204" pitchFamily="34" charset="77"/>
              </a:rPr>
              <a:t>One of the leading and widely-used </a:t>
            </a:r>
            <a:r>
              <a:rPr lang="en-US" sz="1600" b="1" dirty="0">
                <a:solidFill>
                  <a:schemeClr val="accent6"/>
                </a:solidFill>
                <a:latin typeface="Avenir Light" panose="020B0402020203020204" pitchFamily="34" charset="77"/>
              </a:rPr>
              <a:t>relational </a:t>
            </a:r>
            <a:r>
              <a:rPr lang="en-US" sz="1600" b="1" dirty="0">
                <a:solidFill>
                  <a:schemeClr val="accent4"/>
                </a:solidFill>
                <a:latin typeface="Avenir Light" panose="020B0402020203020204" pitchFamily="34" charset="77"/>
              </a:rPr>
              <a:t>DBMS</a:t>
            </a:r>
            <a:r>
              <a:rPr lang="en-US" sz="1600" dirty="0">
                <a:solidFill>
                  <a:schemeClr val="bg1"/>
                </a:solidFill>
                <a:latin typeface="Avenir Light" panose="020B0402020203020204" pitchFamily="34" charset="77"/>
              </a:rPr>
              <a:t> in the Industry, owned by Oracle Corporation</a:t>
            </a:r>
          </a:p>
        </p:txBody>
      </p:sp>
      <p:grpSp>
        <p:nvGrpSpPr>
          <p:cNvPr id="29" name="Group 28">
            <a:extLst>
              <a:ext uri="{FF2B5EF4-FFF2-40B4-BE49-F238E27FC236}">
                <a16:creationId xmlns:a16="http://schemas.microsoft.com/office/drawing/2014/main" id="{1A7122C0-0773-1343-865D-6FACC0D928C6}"/>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A9B7F244-103D-654E-8432-7EFB0C74DD29}"/>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AC1CDC08-6AB2-544A-8D10-C89F0E72A3EB}"/>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6C759172-EE95-A14A-946E-C7AC9F133C0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2F4BB6-E85B-3C4E-8855-B541E3F3A48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9B915EC8-8D71-0B40-8171-484650A9FF7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Connector 34">
            <a:extLst>
              <a:ext uri="{FF2B5EF4-FFF2-40B4-BE49-F238E27FC236}">
                <a16:creationId xmlns:a16="http://schemas.microsoft.com/office/drawing/2014/main" id="{9F2646BB-29EA-294E-A00F-22796217CD4A}"/>
              </a:ext>
            </a:extLst>
          </p:cNvPr>
          <p:cNvCxnSpPr>
            <a:cxnSpLocks/>
          </p:cNvCxnSpPr>
          <p:nvPr/>
        </p:nvCxnSpPr>
        <p:spPr>
          <a:xfrm>
            <a:off x="0" y="1613647"/>
            <a:ext cx="10983461"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Audio 36">
            <a:hlinkClick r:id="" action="ppaction://media"/>
            <a:extLst>
              <a:ext uri="{FF2B5EF4-FFF2-40B4-BE49-F238E27FC236}">
                <a16:creationId xmlns:a16="http://schemas.microsoft.com/office/drawing/2014/main" id="{3E5E5CD1-427D-7448-9064-D67F1140D69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522311040"/>
      </p:ext>
    </p:extLst>
  </p:cSld>
  <p:clrMapOvr>
    <a:masterClrMapping/>
  </p:clrMapOvr>
  <mc:AlternateContent xmlns:mc="http://schemas.openxmlformats.org/markup-compatibility/2006" xmlns:p14="http://schemas.microsoft.com/office/powerpoint/2010/main">
    <mc:Choice Requires="p14">
      <p:transition spd="slow" p14:dur="2000" advTm="44598"/>
    </mc:Choice>
    <mc:Fallback xmlns="">
      <p:transition spd="slow" advTm="44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37"/>
                </p:tgtEl>
              </p:cMediaNode>
            </p:audio>
          </p:childTnLst>
        </p:cTn>
      </p:par>
    </p:tnLst>
    <p:bldLst>
      <p:bldP spid="27" grpId="0" animBg="1"/>
      <p:bldP spid="28" grpId="0" animBg="1"/>
      <p:bldP spid="25" grpId="0" animBg="1"/>
      <p:bldP spid="26" grpId="0" animBg="1"/>
      <p:bldP spid="8" grpId="0"/>
      <p:bldP spid="9" grpId="0"/>
      <p:bldP spid="11" grpId="0"/>
      <p:bldP spid="12"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49AB6DE-DE86-FE41-A196-22E69B29B85A}"/>
              </a:ext>
            </a:extLst>
          </p:cNvPr>
          <p:cNvSpPr/>
          <p:nvPr/>
        </p:nvSpPr>
        <p:spPr>
          <a:xfrm>
            <a:off x="8598180" y="2183028"/>
            <a:ext cx="2419589" cy="440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4D00319-ADBD-A643-B194-8461B78F636E}"/>
              </a:ext>
            </a:extLst>
          </p:cNvPr>
          <p:cNvSpPr txBox="1"/>
          <p:nvPr/>
        </p:nvSpPr>
        <p:spPr>
          <a:xfrm>
            <a:off x="8593852" y="1796206"/>
            <a:ext cx="2419589"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DB</a:t>
            </a:r>
          </a:p>
        </p:txBody>
      </p:sp>
      <p:sp>
        <p:nvSpPr>
          <p:cNvPr id="25" name="Rectangle 24">
            <a:extLst>
              <a:ext uri="{FF2B5EF4-FFF2-40B4-BE49-F238E27FC236}">
                <a16:creationId xmlns:a16="http://schemas.microsoft.com/office/drawing/2014/main" id="{D659200B-4825-6845-9175-8FB51A9804F0}"/>
              </a:ext>
            </a:extLst>
          </p:cNvPr>
          <p:cNvSpPr/>
          <p:nvPr/>
        </p:nvSpPr>
        <p:spPr>
          <a:xfrm>
            <a:off x="5055701" y="2183028"/>
            <a:ext cx="3268168" cy="440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0D99DEF-14F3-D64E-9D86-BD9A9790A3CE}"/>
              </a:ext>
            </a:extLst>
          </p:cNvPr>
          <p:cNvSpPr txBox="1"/>
          <p:nvPr/>
        </p:nvSpPr>
        <p:spPr>
          <a:xfrm>
            <a:off x="5051373" y="1796206"/>
            <a:ext cx="3268168"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DBMS</a:t>
            </a:r>
          </a:p>
        </p:txBody>
      </p:sp>
      <p:sp>
        <p:nvSpPr>
          <p:cNvPr id="2" name="Title 1">
            <a:extLst>
              <a:ext uri="{FF2B5EF4-FFF2-40B4-BE49-F238E27FC236}">
                <a16:creationId xmlns:a16="http://schemas.microsoft.com/office/drawing/2014/main" id="{5D47EA24-847D-7D42-9243-9DB99F6176BE}"/>
              </a:ext>
            </a:extLst>
          </p:cNvPr>
          <p:cNvSpPr>
            <a:spLocks noGrp="1"/>
          </p:cNvSpPr>
          <p:nvPr>
            <p:ph type="title"/>
          </p:nvPr>
        </p:nvSpPr>
        <p:spPr/>
        <p:txBody>
          <a:bodyPr/>
          <a:lstStyle/>
          <a:p>
            <a:r>
              <a:rPr lang="en-US" sz="3600" dirty="0"/>
              <a:t>What DBMS are we going to use?</a:t>
            </a:r>
            <a:br>
              <a:rPr lang="en-US" sz="3600" dirty="0"/>
            </a:br>
            <a:r>
              <a:rPr lang="en-US" sz="2000" b="0" dirty="0">
                <a:solidFill>
                  <a:schemeClr val="bg2">
                    <a:lumMod val="60000"/>
                    <a:lumOff val="40000"/>
                  </a:schemeClr>
                </a:solidFill>
                <a:latin typeface="Avenir Book" panose="02000503020000020003" pitchFamily="2" charset="0"/>
              </a:rPr>
              <a:t>To learn the basics of applications development using databases</a:t>
            </a:r>
            <a:endParaRPr lang="en-US" sz="4800" b="0" dirty="0">
              <a:solidFill>
                <a:schemeClr val="bg2">
                  <a:lumMod val="60000"/>
                  <a:lumOff val="40000"/>
                </a:schemeClr>
              </a:solidFill>
              <a:latin typeface="Avenir Book" panose="02000503020000020003" pitchFamily="2" charset="0"/>
            </a:endParaRPr>
          </a:p>
        </p:txBody>
      </p:sp>
      <p:pic>
        <p:nvPicPr>
          <p:cNvPr id="4" name="Picture 3">
            <a:extLst>
              <a:ext uri="{FF2B5EF4-FFF2-40B4-BE49-F238E27FC236}">
                <a16:creationId xmlns:a16="http://schemas.microsoft.com/office/drawing/2014/main" id="{778B085F-AC4B-D540-85BD-5FDD87398279}"/>
              </a:ext>
            </a:extLst>
          </p:cNvPr>
          <p:cNvPicPr>
            <a:picLocks noChangeAspect="1"/>
          </p:cNvPicPr>
          <p:nvPr/>
        </p:nvPicPr>
        <p:blipFill>
          <a:blip r:embed="rId5"/>
          <a:stretch>
            <a:fillRect/>
          </a:stretch>
        </p:blipFill>
        <p:spPr>
          <a:xfrm>
            <a:off x="5764206" y="2105578"/>
            <a:ext cx="1850136" cy="2596194"/>
          </a:xfrm>
          <a:prstGeom prst="rect">
            <a:avLst/>
          </a:prstGeom>
        </p:spPr>
      </p:pic>
      <p:grpSp>
        <p:nvGrpSpPr>
          <p:cNvPr id="19" name="Group 18">
            <a:extLst>
              <a:ext uri="{FF2B5EF4-FFF2-40B4-BE49-F238E27FC236}">
                <a16:creationId xmlns:a16="http://schemas.microsoft.com/office/drawing/2014/main" id="{43FF76E1-AC69-9E4D-92DF-FD2910A497D6}"/>
              </a:ext>
            </a:extLst>
          </p:cNvPr>
          <p:cNvGrpSpPr/>
          <p:nvPr/>
        </p:nvGrpSpPr>
        <p:grpSpPr>
          <a:xfrm>
            <a:off x="8892173" y="2369683"/>
            <a:ext cx="1766725" cy="1900356"/>
            <a:chOff x="6475876" y="1785857"/>
            <a:chExt cx="1966233" cy="2116102"/>
          </a:xfrm>
        </p:grpSpPr>
        <p:pic>
          <p:nvPicPr>
            <p:cNvPr id="5" name="Picture 4">
              <a:extLst>
                <a:ext uri="{FF2B5EF4-FFF2-40B4-BE49-F238E27FC236}">
                  <a16:creationId xmlns:a16="http://schemas.microsoft.com/office/drawing/2014/main" id="{1B46A77C-97E5-6B41-8148-91E9290D07CE}"/>
                </a:ext>
              </a:extLst>
            </p:cNvPr>
            <p:cNvPicPr>
              <a:picLocks noChangeAspect="1"/>
            </p:cNvPicPr>
            <p:nvPr/>
          </p:nvPicPr>
          <p:blipFill>
            <a:blip r:embed="rId6"/>
            <a:stretch>
              <a:fillRect/>
            </a:stretch>
          </p:blipFill>
          <p:spPr>
            <a:xfrm>
              <a:off x="6475876" y="2104758"/>
              <a:ext cx="1613519" cy="1675798"/>
            </a:xfrm>
            <a:prstGeom prst="rect">
              <a:avLst/>
            </a:prstGeom>
          </p:spPr>
        </p:pic>
        <p:pic>
          <p:nvPicPr>
            <p:cNvPr id="6" name="Picture 5">
              <a:extLst>
                <a:ext uri="{FF2B5EF4-FFF2-40B4-BE49-F238E27FC236}">
                  <a16:creationId xmlns:a16="http://schemas.microsoft.com/office/drawing/2014/main" id="{FF5113A8-0A74-8C43-B325-36E31D1A6E41}"/>
                </a:ext>
              </a:extLst>
            </p:cNvPr>
            <p:cNvPicPr>
              <a:picLocks noChangeAspect="1"/>
            </p:cNvPicPr>
            <p:nvPr/>
          </p:nvPicPr>
          <p:blipFill>
            <a:blip r:embed="rId7"/>
            <a:stretch>
              <a:fillRect/>
            </a:stretch>
          </p:blipFill>
          <p:spPr>
            <a:xfrm>
              <a:off x="7426109" y="1785857"/>
              <a:ext cx="1016000" cy="1003300"/>
            </a:xfrm>
            <a:prstGeom prst="rect">
              <a:avLst/>
            </a:prstGeom>
          </p:spPr>
        </p:pic>
        <p:pic>
          <p:nvPicPr>
            <p:cNvPr id="7" name="Picture 6">
              <a:extLst>
                <a:ext uri="{FF2B5EF4-FFF2-40B4-BE49-F238E27FC236}">
                  <a16:creationId xmlns:a16="http://schemas.microsoft.com/office/drawing/2014/main" id="{7A7A9CBA-01BE-1F40-85B5-ADD0FCACB769}"/>
                </a:ext>
              </a:extLst>
            </p:cNvPr>
            <p:cNvPicPr>
              <a:picLocks noChangeAspect="1"/>
            </p:cNvPicPr>
            <p:nvPr/>
          </p:nvPicPr>
          <p:blipFill>
            <a:blip r:embed="rId8"/>
            <a:stretch>
              <a:fillRect/>
            </a:stretch>
          </p:blipFill>
          <p:spPr>
            <a:xfrm>
              <a:off x="7426109" y="2894753"/>
              <a:ext cx="1007206" cy="1007206"/>
            </a:xfrm>
            <a:prstGeom prst="rect">
              <a:avLst/>
            </a:prstGeom>
          </p:spPr>
        </p:pic>
      </p:grpSp>
      <p:sp>
        <p:nvSpPr>
          <p:cNvPr id="8" name="TextBox 7">
            <a:extLst>
              <a:ext uri="{FF2B5EF4-FFF2-40B4-BE49-F238E27FC236}">
                <a16:creationId xmlns:a16="http://schemas.microsoft.com/office/drawing/2014/main" id="{A3AE48EC-9B30-C941-B44C-CA411547E3DB}"/>
              </a:ext>
            </a:extLst>
          </p:cNvPr>
          <p:cNvSpPr txBox="1"/>
          <p:nvPr/>
        </p:nvSpPr>
        <p:spPr>
          <a:xfrm>
            <a:off x="5616940" y="4526634"/>
            <a:ext cx="2144668" cy="923330"/>
          </a:xfrm>
          <a:prstGeom prst="rect">
            <a:avLst/>
          </a:prstGeom>
          <a:noFill/>
        </p:spPr>
        <p:txBody>
          <a:bodyPr wrap="square" rtlCol="0">
            <a:spAutoFit/>
          </a:bodyPr>
          <a:lstStyle/>
          <a:p>
            <a:pPr algn="ctr"/>
            <a:r>
              <a:rPr lang="en-US" b="1" dirty="0">
                <a:solidFill>
                  <a:schemeClr val="accent5"/>
                </a:solidFill>
                <a:latin typeface="Avenir Light" panose="020B0402020203020204" pitchFamily="34" charset="77"/>
              </a:rPr>
              <a:t>MySQL Community Edition 8.0</a:t>
            </a:r>
          </a:p>
        </p:txBody>
      </p:sp>
      <p:sp>
        <p:nvSpPr>
          <p:cNvPr id="9" name="TextBox 8">
            <a:extLst>
              <a:ext uri="{FF2B5EF4-FFF2-40B4-BE49-F238E27FC236}">
                <a16:creationId xmlns:a16="http://schemas.microsoft.com/office/drawing/2014/main" id="{C1CE701D-963B-BA4A-B515-1DCE8C7AAE88}"/>
              </a:ext>
            </a:extLst>
          </p:cNvPr>
          <p:cNvSpPr txBox="1"/>
          <p:nvPr/>
        </p:nvSpPr>
        <p:spPr>
          <a:xfrm>
            <a:off x="8697158" y="4530521"/>
            <a:ext cx="2144668" cy="923330"/>
          </a:xfrm>
          <a:prstGeom prst="rect">
            <a:avLst/>
          </a:prstGeom>
          <a:noFill/>
        </p:spPr>
        <p:txBody>
          <a:bodyPr wrap="square" rtlCol="0">
            <a:spAutoFit/>
          </a:bodyPr>
          <a:lstStyle/>
          <a:p>
            <a:pPr algn="ctr"/>
            <a:r>
              <a:rPr lang="en-US" b="1" dirty="0">
                <a:solidFill>
                  <a:schemeClr val="accent5"/>
                </a:solidFill>
                <a:latin typeface="Avenir Light" panose="020B0402020203020204" pitchFamily="34" charset="77"/>
              </a:rPr>
              <a:t>MySQL</a:t>
            </a:r>
          </a:p>
          <a:p>
            <a:pPr algn="ctr"/>
            <a:r>
              <a:rPr lang="en-US" b="1" dirty="0">
                <a:solidFill>
                  <a:schemeClr val="accent5"/>
                </a:solidFill>
                <a:latin typeface="Avenir Light" panose="020B0402020203020204" pitchFamily="34" charset="77"/>
              </a:rPr>
              <a:t>Relational Databases</a:t>
            </a:r>
          </a:p>
        </p:txBody>
      </p:sp>
      <p:cxnSp>
        <p:nvCxnSpPr>
          <p:cNvPr id="16" name="Elbow Connector 15">
            <a:extLst>
              <a:ext uri="{FF2B5EF4-FFF2-40B4-BE49-F238E27FC236}">
                <a16:creationId xmlns:a16="http://schemas.microsoft.com/office/drawing/2014/main" id="{4D6504A7-F26D-2B49-90BC-76BDE97E5F5D}"/>
              </a:ext>
            </a:extLst>
          </p:cNvPr>
          <p:cNvCxnSpPr>
            <a:cxnSpLocks/>
            <a:stCxn id="4" idx="3"/>
            <a:endCxn id="5" idx="1"/>
          </p:cNvCxnSpPr>
          <p:nvPr/>
        </p:nvCxnSpPr>
        <p:spPr>
          <a:xfrm>
            <a:off x="7614342" y="3403675"/>
            <a:ext cx="1277831" cy="4868"/>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E65EAC-FE18-BB4F-B60B-1891E2312B1E}"/>
              </a:ext>
            </a:extLst>
          </p:cNvPr>
          <p:cNvSpPr txBox="1"/>
          <p:nvPr/>
        </p:nvSpPr>
        <p:spPr>
          <a:xfrm>
            <a:off x="5214319" y="5453851"/>
            <a:ext cx="2955321" cy="1077218"/>
          </a:xfrm>
          <a:prstGeom prst="rect">
            <a:avLst/>
          </a:prstGeom>
          <a:noFill/>
        </p:spPr>
        <p:txBody>
          <a:bodyPr wrap="square" rtlCol="0">
            <a:spAutoFit/>
          </a:bodyPr>
          <a:lstStyle/>
          <a:p>
            <a:pPr algn="ctr"/>
            <a:r>
              <a:rPr lang="en-US" sz="1600" dirty="0">
                <a:solidFill>
                  <a:schemeClr val="bg1"/>
                </a:solidFill>
                <a:latin typeface="Avenir Light" panose="020B0402020203020204" pitchFamily="34" charset="77"/>
              </a:rPr>
              <a:t>One of the leading and widely-used </a:t>
            </a:r>
            <a:r>
              <a:rPr lang="en-US" sz="1600" b="1" dirty="0">
                <a:solidFill>
                  <a:schemeClr val="accent6"/>
                </a:solidFill>
                <a:latin typeface="Avenir Light" panose="020B0402020203020204" pitchFamily="34" charset="77"/>
              </a:rPr>
              <a:t>relational </a:t>
            </a:r>
            <a:r>
              <a:rPr lang="en-US" sz="1600" b="1" dirty="0">
                <a:solidFill>
                  <a:schemeClr val="accent4"/>
                </a:solidFill>
                <a:latin typeface="Avenir Light" panose="020B0402020203020204" pitchFamily="34" charset="77"/>
              </a:rPr>
              <a:t>DBMS</a:t>
            </a:r>
            <a:r>
              <a:rPr lang="en-US" sz="1600" dirty="0">
                <a:solidFill>
                  <a:schemeClr val="bg1"/>
                </a:solidFill>
                <a:latin typeface="Avenir Light" panose="020B0402020203020204" pitchFamily="34" charset="77"/>
              </a:rPr>
              <a:t> in the Industry, owned by Oracle Corporation</a:t>
            </a:r>
          </a:p>
        </p:txBody>
      </p:sp>
      <p:grpSp>
        <p:nvGrpSpPr>
          <p:cNvPr id="29" name="Group 28">
            <a:extLst>
              <a:ext uri="{FF2B5EF4-FFF2-40B4-BE49-F238E27FC236}">
                <a16:creationId xmlns:a16="http://schemas.microsoft.com/office/drawing/2014/main" id="{1A7122C0-0773-1343-865D-6FACC0D928C6}"/>
              </a:ext>
            </a:extLst>
          </p:cNvPr>
          <p:cNvGrpSpPr/>
          <p:nvPr/>
        </p:nvGrpSpPr>
        <p:grpSpPr>
          <a:xfrm>
            <a:off x="-176022" y="5785767"/>
            <a:ext cx="4036613" cy="1000647"/>
            <a:chOff x="-176022" y="5785767"/>
            <a:chExt cx="4036613" cy="1000647"/>
          </a:xfrm>
        </p:grpSpPr>
        <p:sp>
          <p:nvSpPr>
            <p:cNvPr id="30" name="Rounded Rectangle 29">
              <a:extLst>
                <a:ext uri="{FF2B5EF4-FFF2-40B4-BE49-F238E27FC236}">
                  <a16:creationId xmlns:a16="http://schemas.microsoft.com/office/drawing/2014/main" id="{A9B7F244-103D-654E-8432-7EFB0C74DD29}"/>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1" name="TextBox 30">
              <a:extLst>
                <a:ext uri="{FF2B5EF4-FFF2-40B4-BE49-F238E27FC236}">
                  <a16:creationId xmlns:a16="http://schemas.microsoft.com/office/drawing/2014/main" id="{AC1CDC08-6AB2-544A-8D10-C89F0E72A3EB}"/>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2" name="Oval 31">
              <a:extLst>
                <a:ext uri="{FF2B5EF4-FFF2-40B4-BE49-F238E27FC236}">
                  <a16:creationId xmlns:a16="http://schemas.microsoft.com/office/drawing/2014/main" id="{6C759172-EE95-A14A-946E-C7AC9F133C0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2F4BB6-E85B-3C4E-8855-B541E3F3A48D}"/>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9B915EC8-8D71-0B40-8171-484650A9FF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Connector 34">
            <a:extLst>
              <a:ext uri="{FF2B5EF4-FFF2-40B4-BE49-F238E27FC236}">
                <a16:creationId xmlns:a16="http://schemas.microsoft.com/office/drawing/2014/main" id="{9F2646BB-29EA-294E-A00F-22796217CD4A}"/>
              </a:ext>
            </a:extLst>
          </p:cNvPr>
          <p:cNvCxnSpPr>
            <a:cxnSpLocks/>
          </p:cNvCxnSpPr>
          <p:nvPr/>
        </p:nvCxnSpPr>
        <p:spPr>
          <a:xfrm>
            <a:off x="0" y="1613647"/>
            <a:ext cx="10983461"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6" name="Content Placeholder 3">
            <a:extLst>
              <a:ext uri="{FF2B5EF4-FFF2-40B4-BE49-F238E27FC236}">
                <a16:creationId xmlns:a16="http://schemas.microsoft.com/office/drawing/2014/main" id="{B6CF6322-C6C6-554E-BBCF-B0F5D44BA6B6}"/>
              </a:ext>
            </a:extLst>
          </p:cNvPr>
          <p:cNvGraphicFramePr>
            <a:graphicFrameLocks/>
          </p:cNvGraphicFramePr>
          <p:nvPr>
            <p:extLst>
              <p:ext uri="{D42A27DB-BD31-4B8C-83A1-F6EECF244321}">
                <p14:modId xmlns:p14="http://schemas.microsoft.com/office/powerpoint/2010/main" val="3337623534"/>
              </p:ext>
            </p:extLst>
          </p:nvPr>
        </p:nvGraphicFramePr>
        <p:xfrm>
          <a:off x="889334" y="2345864"/>
          <a:ext cx="3322476" cy="26243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37" name="Picture 36">
            <a:extLst>
              <a:ext uri="{FF2B5EF4-FFF2-40B4-BE49-F238E27FC236}">
                <a16:creationId xmlns:a16="http://schemas.microsoft.com/office/drawing/2014/main" id="{E6A3384A-98E2-4848-8E08-3B44DE8D5E9A}"/>
              </a:ext>
            </a:extLst>
          </p:cNvPr>
          <p:cNvPicPr>
            <a:picLocks noChangeAspect="1"/>
          </p:cNvPicPr>
          <p:nvPr/>
        </p:nvPicPr>
        <p:blipFill>
          <a:blip r:embed="rId15"/>
          <a:stretch>
            <a:fillRect/>
          </a:stretch>
        </p:blipFill>
        <p:spPr>
          <a:xfrm>
            <a:off x="1184895" y="3864147"/>
            <a:ext cx="1007464" cy="872348"/>
          </a:xfrm>
          <a:prstGeom prst="rect">
            <a:avLst/>
          </a:prstGeom>
        </p:spPr>
      </p:pic>
      <p:pic>
        <p:nvPicPr>
          <p:cNvPr id="38" name="Picture 37">
            <a:extLst>
              <a:ext uri="{FF2B5EF4-FFF2-40B4-BE49-F238E27FC236}">
                <a16:creationId xmlns:a16="http://schemas.microsoft.com/office/drawing/2014/main" id="{B207A1DA-6DFB-C144-95E6-CA283AECB95E}"/>
              </a:ext>
            </a:extLst>
          </p:cNvPr>
          <p:cNvPicPr>
            <a:picLocks noChangeAspect="1"/>
          </p:cNvPicPr>
          <p:nvPr/>
        </p:nvPicPr>
        <p:blipFill>
          <a:blip r:embed="rId16"/>
          <a:stretch>
            <a:fillRect/>
          </a:stretch>
        </p:blipFill>
        <p:spPr>
          <a:xfrm>
            <a:off x="2395772" y="3664187"/>
            <a:ext cx="2020054" cy="1306020"/>
          </a:xfrm>
          <a:prstGeom prst="rect">
            <a:avLst/>
          </a:prstGeom>
        </p:spPr>
      </p:pic>
      <p:sp>
        <p:nvSpPr>
          <p:cNvPr id="12" name="TextBox 11">
            <a:extLst>
              <a:ext uri="{FF2B5EF4-FFF2-40B4-BE49-F238E27FC236}">
                <a16:creationId xmlns:a16="http://schemas.microsoft.com/office/drawing/2014/main" id="{D036EBD5-1C2A-664C-BF71-BC8DC4F877B3}"/>
              </a:ext>
            </a:extLst>
          </p:cNvPr>
          <p:cNvSpPr txBox="1"/>
          <p:nvPr/>
        </p:nvSpPr>
        <p:spPr>
          <a:xfrm>
            <a:off x="2846941" y="3079545"/>
            <a:ext cx="1214969" cy="646331"/>
          </a:xfrm>
          <a:prstGeom prst="rect">
            <a:avLst/>
          </a:prstGeom>
          <a:solidFill>
            <a:schemeClr val="accent3"/>
          </a:solidFill>
        </p:spPr>
        <p:txBody>
          <a:bodyPr wrap="square" rtlCol="0">
            <a:spAutoFit/>
          </a:bodyPr>
          <a:lstStyle/>
          <a:p>
            <a:pPr algn="ctr"/>
            <a:r>
              <a:rPr lang="en-US" sz="3600" dirty="0">
                <a:latin typeface="Avenir Medium" panose="02000503020000020003" pitchFamily="2" charset="0"/>
              </a:rPr>
              <a:t>SQL</a:t>
            </a:r>
          </a:p>
        </p:txBody>
      </p:sp>
      <p:cxnSp>
        <p:nvCxnSpPr>
          <p:cNvPr id="13" name="Elbow Connector 12">
            <a:extLst>
              <a:ext uri="{FF2B5EF4-FFF2-40B4-BE49-F238E27FC236}">
                <a16:creationId xmlns:a16="http://schemas.microsoft.com/office/drawing/2014/main" id="{60FBEBEF-38E2-9C40-B460-1C81D269A45F}"/>
              </a:ext>
            </a:extLst>
          </p:cNvPr>
          <p:cNvCxnSpPr>
            <a:cxnSpLocks/>
            <a:stCxn id="12" idx="3"/>
            <a:endCxn id="4" idx="1"/>
          </p:cNvCxnSpPr>
          <p:nvPr/>
        </p:nvCxnSpPr>
        <p:spPr>
          <a:xfrm>
            <a:off x="4061910" y="3402711"/>
            <a:ext cx="1702296" cy="964"/>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8CD76C82-9494-8E4B-B98C-B32F7BEE9A5E}"/>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63347427"/>
      </p:ext>
    </p:extLst>
  </p:cSld>
  <p:clrMapOvr>
    <a:masterClrMapping/>
  </p:clrMapOvr>
  <mc:AlternateContent xmlns:mc="http://schemas.openxmlformats.org/markup-compatibility/2006" xmlns:p14="http://schemas.microsoft.com/office/powerpoint/2010/main">
    <mc:Choice Requires="p14">
      <p:transition spd="slow" p14:dur="2000" advTm="33908"/>
    </mc:Choice>
    <mc:Fallback xmlns="">
      <p:transition spd="slow" advTm="33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3143" y="1645920"/>
            <a:ext cx="3522879" cy="4470821"/>
          </a:xfrm>
        </p:spPr>
        <p:txBody>
          <a:bodyPr>
            <a:normAutofit/>
          </a:bodyPr>
          <a:lstStyle/>
          <a:p>
            <a:pPr algn="r"/>
            <a:r>
              <a:rPr lang="en-US" dirty="0">
                <a:solidFill>
                  <a:schemeClr val="bg2"/>
                </a:solidFill>
              </a:rPr>
              <a:t>The </a:t>
            </a:r>
            <a:r>
              <a:rPr lang="en-US" dirty="0">
                <a:solidFill>
                  <a:schemeClr val="accent1"/>
                </a:solidFill>
              </a:rPr>
              <a:t>CON</a:t>
            </a:r>
            <a:r>
              <a:rPr lang="en-US" dirty="0">
                <a:solidFill>
                  <a:schemeClr val="bg2"/>
                </a:solidFill>
              </a:rPr>
              <a:t> part of using DBMS &amp; Databases</a:t>
            </a:r>
          </a:p>
        </p:txBody>
      </p:sp>
      <p:grpSp>
        <p:nvGrpSpPr>
          <p:cNvPr id="13" name="Group 12">
            <a:extLst>
              <a:ext uri="{FF2B5EF4-FFF2-40B4-BE49-F238E27FC236}">
                <a16:creationId xmlns:a16="http://schemas.microsoft.com/office/drawing/2014/main" id="{A9E27764-EA19-5D49-BEC9-1DB9602E893B}"/>
              </a:ext>
            </a:extLst>
          </p:cNvPr>
          <p:cNvGrpSpPr/>
          <p:nvPr/>
        </p:nvGrpSpPr>
        <p:grpSpPr>
          <a:xfrm>
            <a:off x="-176022" y="5785767"/>
            <a:ext cx="4036613" cy="1000647"/>
            <a:chOff x="-176022" y="5785767"/>
            <a:chExt cx="4036613" cy="1000647"/>
          </a:xfrm>
        </p:grpSpPr>
        <p:sp>
          <p:nvSpPr>
            <p:cNvPr id="15" name="Rounded Rectangle 14">
              <a:extLst>
                <a:ext uri="{FF2B5EF4-FFF2-40B4-BE49-F238E27FC236}">
                  <a16:creationId xmlns:a16="http://schemas.microsoft.com/office/drawing/2014/main" id="{04E864D4-E845-FF40-BC1A-D3BFE19E338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6" name="TextBox 15">
              <a:extLst>
                <a:ext uri="{FF2B5EF4-FFF2-40B4-BE49-F238E27FC236}">
                  <a16:creationId xmlns:a16="http://schemas.microsoft.com/office/drawing/2014/main" id="{9CE27BD4-19DB-0548-A48F-E076E689F00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7" name="Oval 16">
              <a:extLst>
                <a:ext uri="{FF2B5EF4-FFF2-40B4-BE49-F238E27FC236}">
                  <a16:creationId xmlns:a16="http://schemas.microsoft.com/office/drawing/2014/main" id="{09DDF9EA-6278-0D42-BF83-729EA3912B70}"/>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6EE71D-C0D3-674B-8BCE-3E003CE42D9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F2E104C-4FE6-9C40-B55F-AE7DD5E6061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ontent Placeholder 2">
            <a:extLst>
              <a:ext uri="{FF2B5EF4-FFF2-40B4-BE49-F238E27FC236}">
                <a16:creationId xmlns:a16="http://schemas.microsoft.com/office/drawing/2014/main" id="{9296E29D-1454-CB4C-A504-487FD903B393}"/>
              </a:ext>
            </a:extLst>
          </p:cNvPr>
          <p:cNvSpPr>
            <a:spLocks noGrp="1"/>
          </p:cNvSpPr>
          <p:nvPr>
            <p:ph idx="1"/>
          </p:nvPr>
        </p:nvSpPr>
        <p:spPr>
          <a:xfrm>
            <a:off x="5459527" y="1590286"/>
            <a:ext cx="6079330" cy="4195481"/>
          </a:xfrm>
        </p:spPr>
        <p:txBody>
          <a:bodyPr>
            <a:normAutofit/>
          </a:bodyPr>
          <a:lstStyle/>
          <a:p>
            <a:pPr>
              <a:spcBef>
                <a:spcPts val="0"/>
              </a:spcBef>
            </a:pPr>
            <a:r>
              <a:rPr lang="en-US" dirty="0"/>
              <a:t>Expensive</a:t>
            </a:r>
          </a:p>
          <a:p>
            <a:pPr>
              <a:spcBef>
                <a:spcPts val="0"/>
              </a:spcBef>
            </a:pPr>
            <a:r>
              <a:rPr lang="en-US" dirty="0"/>
              <a:t>Requires frequent update and maintenance</a:t>
            </a:r>
          </a:p>
          <a:p>
            <a:pPr>
              <a:spcBef>
                <a:spcPts val="0"/>
              </a:spcBef>
            </a:pPr>
            <a:r>
              <a:rPr lang="en-US" dirty="0"/>
              <a:t>Requires a database administrator (DBA) to maintain the DB</a:t>
            </a:r>
          </a:p>
          <a:p>
            <a:pPr lvl="1"/>
            <a:endParaRPr lang="en-US" dirty="0"/>
          </a:p>
        </p:txBody>
      </p:sp>
      <p:pic>
        <p:nvPicPr>
          <p:cNvPr id="3" name="Audio 2">
            <a:hlinkClick r:id="" action="ppaction://media"/>
            <a:extLst>
              <a:ext uri="{FF2B5EF4-FFF2-40B4-BE49-F238E27FC236}">
                <a16:creationId xmlns:a16="http://schemas.microsoft.com/office/drawing/2014/main" id="{EEE5172E-DA10-3D4F-B434-BEF5916A81F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91362619"/>
      </p:ext>
    </p:extLst>
  </p:cSld>
  <p:clrMapOvr>
    <a:masterClrMapping/>
  </p:clrMapOvr>
  <mc:AlternateContent xmlns:mc="http://schemas.openxmlformats.org/markup-compatibility/2006" xmlns:p14="http://schemas.microsoft.com/office/powerpoint/2010/main">
    <mc:Choice Requires="p14">
      <p:transition spd="slow" p14:dur="2000" advTm="84759"/>
    </mc:Choice>
    <mc:Fallback xmlns="">
      <p:transition spd="slow" advTm="8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 calcmode="lin" valueType="num">
                                      <p:cBhvr additive="base">
                                        <p:cTn id="1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 calcmode="lin" valueType="num">
                                      <p:cBhvr additive="base">
                                        <p:cTn id="2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3600" dirty="0">
                <a:solidFill>
                  <a:srgbClr val="FFFFFF"/>
                </a:solidFill>
              </a:rPr>
              <a:t>The DBMS is a part of something bigger</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Content Placeholder 2">
            <a:extLst>
              <a:ext uri="{FF2B5EF4-FFF2-40B4-BE49-F238E27FC236}">
                <a16:creationId xmlns:a16="http://schemas.microsoft.com/office/drawing/2014/main" id="{5D774A66-AD75-6842-BB5B-C1D127A817FD}"/>
              </a:ext>
            </a:extLst>
          </p:cNvPr>
          <p:cNvSpPr>
            <a:spLocks noGrp="1"/>
          </p:cNvSpPr>
          <p:nvPr>
            <p:ph idx="1"/>
          </p:nvPr>
        </p:nvSpPr>
        <p:spPr>
          <a:xfrm>
            <a:off x="1103311" y="4225219"/>
            <a:ext cx="9795814" cy="2173762"/>
          </a:xfrm>
        </p:spPr>
        <p:txBody>
          <a:bodyPr>
            <a:normAutofit/>
          </a:bodyPr>
          <a:lstStyle/>
          <a:p>
            <a:pPr marL="0" indent="0" algn="ctr">
              <a:buNone/>
            </a:pPr>
            <a:r>
              <a:rPr lang="en-US" b="1" dirty="0">
                <a:solidFill>
                  <a:schemeClr val="accent5"/>
                </a:solidFill>
                <a:latin typeface="Avenir Heavy" panose="02000503020000020003" pitchFamily="2" charset="0"/>
              </a:rPr>
              <a:t>The Database Environment</a:t>
            </a:r>
          </a:p>
          <a:p>
            <a:pPr lvl="1">
              <a:buClr>
                <a:schemeClr val="accent3"/>
              </a:buClr>
            </a:pPr>
            <a:r>
              <a:rPr lang="en-US" dirty="0"/>
              <a:t>It shows the components that affect data management and the database itself</a:t>
            </a:r>
          </a:p>
          <a:p>
            <a:pPr lvl="1">
              <a:buClr>
                <a:schemeClr val="accent3"/>
              </a:buClr>
            </a:pPr>
            <a:r>
              <a:rPr lang="en-US" dirty="0"/>
              <a:t>It explains how the machine and human components affect each other in terms of data management</a:t>
            </a:r>
          </a:p>
        </p:txBody>
      </p:sp>
      <p:pic>
        <p:nvPicPr>
          <p:cNvPr id="36" name="Content Placeholder 2">
            <a:extLst>
              <a:ext uri="{FF2B5EF4-FFF2-40B4-BE49-F238E27FC236}">
                <a16:creationId xmlns:a16="http://schemas.microsoft.com/office/drawing/2014/main" id="{8926F097-C7D4-B643-80A5-9147E34335C3}"/>
              </a:ext>
            </a:extLst>
          </p:cNvPr>
          <p:cNvPicPr>
            <a:picLocks noGrp="1"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a:xfrm>
            <a:off x="2193340" y="2499246"/>
            <a:ext cx="7615755" cy="1512888"/>
          </a:xfrm>
          <a:prstGeom prst="rect">
            <a:avLst/>
          </a:prstGeom>
        </p:spPr>
      </p:pic>
      <p:pic>
        <p:nvPicPr>
          <p:cNvPr id="4" name="Audio 3">
            <a:hlinkClick r:id="" action="ppaction://media"/>
            <a:extLst>
              <a:ext uri="{FF2B5EF4-FFF2-40B4-BE49-F238E27FC236}">
                <a16:creationId xmlns:a16="http://schemas.microsoft.com/office/drawing/2014/main" id="{12577542-D09D-3D40-BDB7-4530AFC4D2D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01959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248"/>
    </mc:Choice>
    <mc:Fallback xmlns="">
      <p:transition spd="slow" advTm="3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500"/>
                                        <p:tgtEl>
                                          <p:spTgt spid="2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xEl>
                                              <p:pRg st="2" end="2"/>
                                            </p:txEl>
                                          </p:spTgt>
                                        </p:tgtEl>
                                        <p:attrNameLst>
                                          <p:attrName>style.visibility</p:attrName>
                                        </p:attrNameLst>
                                      </p:cBhvr>
                                      <p:to>
                                        <p:strVal val="visible"/>
                                      </p:to>
                                    </p:set>
                                    <p:animEffect transition="in" filter="fade">
                                      <p:cBhvr>
                                        <p:cTn id="24"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29" grpId="0" uiExpand="1" build="p" bldLvl="4"/>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4"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txBody>
          <a:bodyPr/>
          <a:lstStyle/>
          <a:p>
            <a:endParaRPr lang="en-US"/>
          </a:p>
        </p:txBody>
      </p:sp>
      <p:sp>
        <p:nvSpPr>
          <p:cNvPr id="2" name="Title 1">
            <a:extLst>
              <a:ext uri="{FF2B5EF4-FFF2-40B4-BE49-F238E27FC236}">
                <a16:creationId xmlns:a16="http://schemas.microsoft.com/office/drawing/2014/main" id="{ADA4ABDF-4370-024B-A50E-8D08F53600EF}"/>
              </a:ext>
            </a:extLst>
          </p:cNvPr>
          <p:cNvSpPr>
            <a:spLocks noGrp="1"/>
          </p:cNvSpPr>
          <p:nvPr>
            <p:ph type="title"/>
          </p:nvPr>
        </p:nvSpPr>
        <p:spPr>
          <a:xfrm>
            <a:off x="611853" y="4885339"/>
            <a:ext cx="10968294" cy="1237087"/>
          </a:xfrm>
        </p:spPr>
        <p:txBody>
          <a:bodyPr>
            <a:normAutofit/>
          </a:bodyPr>
          <a:lstStyle/>
          <a:p>
            <a:r>
              <a:rPr lang="en-US">
                <a:solidFill>
                  <a:srgbClr val="EBEBEB"/>
                </a:solidFill>
              </a:rPr>
              <a:t>Agenda</a:t>
            </a:r>
          </a:p>
        </p:txBody>
      </p:sp>
      <p:graphicFrame>
        <p:nvGraphicFramePr>
          <p:cNvPr id="5" name="Content Placeholder 2">
            <a:extLst>
              <a:ext uri="{FF2B5EF4-FFF2-40B4-BE49-F238E27FC236}">
                <a16:creationId xmlns:a16="http://schemas.microsoft.com/office/drawing/2014/main" id="{7C2132F0-80C6-4E5B-A23A-CF2505258A04}"/>
              </a:ext>
            </a:extLst>
          </p:cNvPr>
          <p:cNvGraphicFramePr>
            <a:graphicFrameLocks noGrp="1"/>
          </p:cNvGraphicFramePr>
          <p:nvPr>
            <p:ph idx="1"/>
            <p:extLst>
              <p:ext uri="{D42A27DB-BD31-4B8C-83A1-F6EECF244321}">
                <p14:modId xmlns:p14="http://schemas.microsoft.com/office/powerpoint/2010/main" val="3077034455"/>
              </p:ext>
            </p:extLst>
          </p:nvPr>
        </p:nvGraphicFramePr>
        <p:xfrm>
          <a:off x="634504" y="469034"/>
          <a:ext cx="10901362" cy="377227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3" name="Group 12">
            <a:extLst>
              <a:ext uri="{FF2B5EF4-FFF2-40B4-BE49-F238E27FC236}">
                <a16:creationId xmlns:a16="http://schemas.microsoft.com/office/drawing/2014/main" id="{9023C3ED-F2EC-0E4A-8FF9-1B0D6024EF3B}"/>
              </a:ext>
            </a:extLst>
          </p:cNvPr>
          <p:cNvGrpSpPr/>
          <p:nvPr/>
        </p:nvGrpSpPr>
        <p:grpSpPr>
          <a:xfrm>
            <a:off x="-176022" y="5785767"/>
            <a:ext cx="4036613" cy="1000647"/>
            <a:chOff x="-176022" y="5785767"/>
            <a:chExt cx="4036613" cy="1000647"/>
          </a:xfrm>
        </p:grpSpPr>
        <p:sp>
          <p:nvSpPr>
            <p:cNvPr id="14" name="Rounded Rectangle 13">
              <a:extLst>
                <a:ext uri="{FF2B5EF4-FFF2-40B4-BE49-F238E27FC236}">
                  <a16:creationId xmlns:a16="http://schemas.microsoft.com/office/drawing/2014/main" id="{0FDC3E7D-3984-9846-93CF-E8D593176619}"/>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7E57E1DC-898B-E24B-A26A-4A60846BD790}"/>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6" name="Oval 15">
              <a:extLst>
                <a:ext uri="{FF2B5EF4-FFF2-40B4-BE49-F238E27FC236}">
                  <a16:creationId xmlns:a16="http://schemas.microsoft.com/office/drawing/2014/main" id="{6D62F81A-21DA-5C43-A15A-5BD3F2A0B34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F1CA7E-62E5-C24A-87FD-CA0F7A0039A3}"/>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B6426-E227-AD4B-8D29-6350E0C812F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Audio 5">
            <a:hlinkClick r:id="" action="ppaction://media"/>
            <a:extLst>
              <a:ext uri="{FF2B5EF4-FFF2-40B4-BE49-F238E27FC236}">
                <a16:creationId xmlns:a16="http://schemas.microsoft.com/office/drawing/2014/main" id="{10F531E6-C16C-6D46-92A4-0B5E9AA24CC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0962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032"/>
    </mc:Choice>
    <mc:Fallback xmlns="">
      <p:transition spd="slow" advTm="1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grpId="0" nodeType="clickEffect">
                                  <p:stCondLst>
                                    <p:cond delay="0"/>
                                  </p:stCondLst>
                                  <p:childTnLst>
                                    <p:set>
                                      <p:cBhvr>
                                        <p:cTn id="10" dur="1" fill="hold">
                                          <p:stCondLst>
                                            <p:cond delay="0"/>
                                          </p:stCondLst>
                                        </p:cTn>
                                        <p:tgtEl>
                                          <p:spTgt spid="5">
                                            <p:graphicEl>
                                              <a:dgm id="{2FDCAD66-FD9B-477F-AABE-34AAAE55EAA5}"/>
                                            </p:graphicEl>
                                          </p:spTgt>
                                        </p:tgtEl>
                                        <p:attrNameLst>
                                          <p:attrName>style.visibility</p:attrName>
                                        </p:attrNameLst>
                                      </p:cBhvr>
                                      <p:to>
                                        <p:strVal val="visible"/>
                                      </p:to>
                                    </p:set>
                                    <p:anim calcmode="lin" valueType="num">
                                      <p:cBhvr additive="base">
                                        <p:cTn id="11" dur="500"/>
                                        <p:tgtEl>
                                          <p:spTgt spid="5">
                                            <p:graphicEl>
                                              <a:dgm id="{2FDCAD66-FD9B-477F-AABE-34AAAE55EAA5}"/>
                                            </p:graphicEl>
                                          </p:spTgt>
                                        </p:tgtEl>
                                        <p:attrNameLst>
                                          <p:attrName>ppt_y</p:attrName>
                                        </p:attrNameLst>
                                      </p:cBhvr>
                                      <p:tavLst>
                                        <p:tav tm="0">
                                          <p:val>
                                            <p:strVal val="#ppt_y-#ppt_h*1.125000"/>
                                          </p:val>
                                        </p:tav>
                                        <p:tav tm="100000">
                                          <p:val>
                                            <p:strVal val="#ppt_y"/>
                                          </p:val>
                                        </p:tav>
                                      </p:tavLst>
                                    </p:anim>
                                    <p:animEffect transition="in" filter="wipe(down)">
                                      <p:cBhvr>
                                        <p:cTn id="12" dur="500"/>
                                        <p:tgtEl>
                                          <p:spTgt spid="5">
                                            <p:graphicEl>
                                              <a:dgm id="{2FDCAD66-FD9B-477F-AABE-34AAAE55EAA5}"/>
                                            </p:graphicEl>
                                          </p:spTgt>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graphicEl>
                                              <a:dgm id="{C5B6A034-1297-48E7-8AA7-484775C30BE0}"/>
                                            </p:graphicEl>
                                          </p:spTgt>
                                        </p:tgtEl>
                                        <p:attrNameLst>
                                          <p:attrName>style.visibility</p:attrName>
                                        </p:attrNameLst>
                                      </p:cBhvr>
                                      <p:to>
                                        <p:strVal val="visible"/>
                                      </p:to>
                                    </p:set>
                                    <p:anim calcmode="lin" valueType="num">
                                      <p:cBhvr additive="base">
                                        <p:cTn id="15" dur="500"/>
                                        <p:tgtEl>
                                          <p:spTgt spid="5">
                                            <p:graphicEl>
                                              <a:dgm id="{C5B6A034-1297-48E7-8AA7-484775C30BE0}"/>
                                            </p:graphicEl>
                                          </p:spTgt>
                                        </p:tgtEl>
                                        <p:attrNameLst>
                                          <p:attrName>ppt_y</p:attrName>
                                        </p:attrNameLst>
                                      </p:cBhvr>
                                      <p:tavLst>
                                        <p:tav tm="0">
                                          <p:val>
                                            <p:strVal val="#ppt_y-#ppt_h*1.125000"/>
                                          </p:val>
                                        </p:tav>
                                        <p:tav tm="100000">
                                          <p:val>
                                            <p:strVal val="#ppt_y"/>
                                          </p:val>
                                        </p:tav>
                                      </p:tavLst>
                                    </p:anim>
                                    <p:animEffect transition="in" filter="wipe(down)">
                                      <p:cBhvr>
                                        <p:cTn id="16" dur="500"/>
                                        <p:tgtEl>
                                          <p:spTgt spid="5">
                                            <p:graphicEl>
                                              <a:dgm id="{C5B6A034-1297-48E7-8AA7-484775C30BE0}"/>
                                            </p:graphicEl>
                                          </p:spTgt>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5">
                                            <p:graphicEl>
                                              <a:dgm id="{CF93CCC7-B643-4994-9D68-352C5F7BA651}"/>
                                            </p:graphicEl>
                                          </p:spTgt>
                                        </p:tgtEl>
                                        <p:attrNameLst>
                                          <p:attrName>style.visibility</p:attrName>
                                        </p:attrNameLst>
                                      </p:cBhvr>
                                      <p:to>
                                        <p:strVal val="visible"/>
                                      </p:to>
                                    </p:set>
                                    <p:anim calcmode="lin" valueType="num">
                                      <p:cBhvr additive="base">
                                        <p:cTn id="19" dur="500"/>
                                        <p:tgtEl>
                                          <p:spTgt spid="5">
                                            <p:graphicEl>
                                              <a:dgm id="{CF93CCC7-B643-4994-9D68-352C5F7BA651}"/>
                                            </p:graphicEl>
                                          </p:spTgt>
                                        </p:tgtEl>
                                        <p:attrNameLst>
                                          <p:attrName>ppt_y</p:attrName>
                                        </p:attrNameLst>
                                      </p:cBhvr>
                                      <p:tavLst>
                                        <p:tav tm="0">
                                          <p:val>
                                            <p:strVal val="#ppt_y-#ppt_h*1.125000"/>
                                          </p:val>
                                        </p:tav>
                                        <p:tav tm="100000">
                                          <p:val>
                                            <p:strVal val="#ppt_y"/>
                                          </p:val>
                                        </p:tav>
                                      </p:tavLst>
                                    </p:anim>
                                    <p:animEffect transition="in" filter="wipe(down)">
                                      <p:cBhvr>
                                        <p:cTn id="20" dur="500"/>
                                        <p:tgtEl>
                                          <p:spTgt spid="5">
                                            <p:graphicEl>
                                              <a:dgm id="{CF93CCC7-B643-4994-9D68-352C5F7BA65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5">
                                            <p:graphicEl>
                                              <a:dgm id="{44777B9C-A709-4670-A331-827AD6092676}"/>
                                            </p:graphicEl>
                                          </p:spTgt>
                                        </p:tgtEl>
                                        <p:attrNameLst>
                                          <p:attrName>style.visibility</p:attrName>
                                        </p:attrNameLst>
                                      </p:cBhvr>
                                      <p:to>
                                        <p:strVal val="visible"/>
                                      </p:to>
                                    </p:set>
                                    <p:anim calcmode="lin" valueType="num">
                                      <p:cBhvr additive="base">
                                        <p:cTn id="25" dur="500"/>
                                        <p:tgtEl>
                                          <p:spTgt spid="5">
                                            <p:graphicEl>
                                              <a:dgm id="{44777B9C-A709-4670-A331-827AD6092676}"/>
                                            </p:graphicEl>
                                          </p:spTgt>
                                        </p:tgtEl>
                                        <p:attrNameLst>
                                          <p:attrName>ppt_y</p:attrName>
                                        </p:attrNameLst>
                                      </p:cBhvr>
                                      <p:tavLst>
                                        <p:tav tm="0">
                                          <p:val>
                                            <p:strVal val="#ppt_y-#ppt_h*1.125000"/>
                                          </p:val>
                                        </p:tav>
                                        <p:tav tm="100000">
                                          <p:val>
                                            <p:strVal val="#ppt_y"/>
                                          </p:val>
                                        </p:tav>
                                      </p:tavLst>
                                    </p:anim>
                                    <p:animEffect transition="in" filter="wipe(down)">
                                      <p:cBhvr>
                                        <p:cTn id="26" dur="500"/>
                                        <p:tgtEl>
                                          <p:spTgt spid="5">
                                            <p:graphicEl>
                                              <a:dgm id="{44777B9C-A709-4670-A331-827AD6092676}"/>
                                            </p:graphicEl>
                                          </p:spTgt>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
                                            <p:graphicEl>
                                              <a:dgm id="{F1CC1865-843E-4E77-B429-C428B59A30D9}"/>
                                            </p:graphicEl>
                                          </p:spTgt>
                                        </p:tgtEl>
                                        <p:attrNameLst>
                                          <p:attrName>style.visibility</p:attrName>
                                        </p:attrNameLst>
                                      </p:cBhvr>
                                      <p:to>
                                        <p:strVal val="visible"/>
                                      </p:to>
                                    </p:set>
                                    <p:anim calcmode="lin" valueType="num">
                                      <p:cBhvr additive="base">
                                        <p:cTn id="29" dur="500"/>
                                        <p:tgtEl>
                                          <p:spTgt spid="5">
                                            <p:graphicEl>
                                              <a:dgm id="{F1CC1865-843E-4E77-B429-C428B59A30D9}"/>
                                            </p:graphicEl>
                                          </p:spTgt>
                                        </p:tgtEl>
                                        <p:attrNameLst>
                                          <p:attrName>ppt_y</p:attrName>
                                        </p:attrNameLst>
                                      </p:cBhvr>
                                      <p:tavLst>
                                        <p:tav tm="0">
                                          <p:val>
                                            <p:strVal val="#ppt_y-#ppt_h*1.125000"/>
                                          </p:val>
                                        </p:tav>
                                        <p:tav tm="100000">
                                          <p:val>
                                            <p:strVal val="#ppt_y"/>
                                          </p:val>
                                        </p:tav>
                                      </p:tavLst>
                                    </p:anim>
                                    <p:animEffect transition="in" filter="wipe(down)">
                                      <p:cBhvr>
                                        <p:cTn id="30" dur="500"/>
                                        <p:tgtEl>
                                          <p:spTgt spid="5">
                                            <p:graphicEl>
                                              <a:dgm id="{F1CC1865-843E-4E77-B429-C428B59A30D9}"/>
                                            </p:graphicEl>
                                          </p:spTgt>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5">
                                            <p:graphicEl>
                                              <a:dgm id="{00C60A47-29C5-460F-AC9B-0DB6E0B7DD9F}"/>
                                            </p:graphicEl>
                                          </p:spTgt>
                                        </p:tgtEl>
                                        <p:attrNameLst>
                                          <p:attrName>style.visibility</p:attrName>
                                        </p:attrNameLst>
                                      </p:cBhvr>
                                      <p:to>
                                        <p:strVal val="visible"/>
                                      </p:to>
                                    </p:set>
                                    <p:anim calcmode="lin" valueType="num">
                                      <p:cBhvr additive="base">
                                        <p:cTn id="33" dur="500"/>
                                        <p:tgtEl>
                                          <p:spTgt spid="5">
                                            <p:graphicEl>
                                              <a:dgm id="{00C60A47-29C5-460F-AC9B-0DB6E0B7DD9F}"/>
                                            </p:graphicEl>
                                          </p:spTgt>
                                        </p:tgtEl>
                                        <p:attrNameLst>
                                          <p:attrName>ppt_y</p:attrName>
                                        </p:attrNameLst>
                                      </p:cBhvr>
                                      <p:tavLst>
                                        <p:tav tm="0">
                                          <p:val>
                                            <p:strVal val="#ppt_y-#ppt_h*1.125000"/>
                                          </p:val>
                                        </p:tav>
                                        <p:tav tm="100000">
                                          <p:val>
                                            <p:strVal val="#ppt_y"/>
                                          </p:val>
                                        </p:tav>
                                      </p:tavLst>
                                    </p:anim>
                                    <p:animEffect transition="in" filter="wipe(down)">
                                      <p:cBhvr>
                                        <p:cTn id="34" dur="500"/>
                                        <p:tgtEl>
                                          <p:spTgt spid="5">
                                            <p:graphicEl>
                                              <a:dgm id="{00C60A47-29C5-460F-AC9B-0DB6E0B7DD9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5">
                                            <p:graphicEl>
                                              <a:dgm id="{45CF7DD6-71C8-4C72-B229-1668446A21F4}"/>
                                            </p:graphicEl>
                                          </p:spTgt>
                                        </p:tgtEl>
                                        <p:attrNameLst>
                                          <p:attrName>style.visibility</p:attrName>
                                        </p:attrNameLst>
                                      </p:cBhvr>
                                      <p:to>
                                        <p:strVal val="visible"/>
                                      </p:to>
                                    </p:set>
                                    <p:anim calcmode="lin" valueType="num">
                                      <p:cBhvr additive="base">
                                        <p:cTn id="39" dur="500"/>
                                        <p:tgtEl>
                                          <p:spTgt spid="5">
                                            <p:graphicEl>
                                              <a:dgm id="{45CF7DD6-71C8-4C72-B229-1668446A21F4}"/>
                                            </p:graphicEl>
                                          </p:spTgt>
                                        </p:tgtEl>
                                        <p:attrNameLst>
                                          <p:attrName>ppt_y</p:attrName>
                                        </p:attrNameLst>
                                      </p:cBhvr>
                                      <p:tavLst>
                                        <p:tav tm="0">
                                          <p:val>
                                            <p:strVal val="#ppt_y-#ppt_h*1.125000"/>
                                          </p:val>
                                        </p:tav>
                                        <p:tav tm="100000">
                                          <p:val>
                                            <p:strVal val="#ppt_y"/>
                                          </p:val>
                                        </p:tav>
                                      </p:tavLst>
                                    </p:anim>
                                    <p:animEffect transition="in" filter="wipe(down)">
                                      <p:cBhvr>
                                        <p:cTn id="40" dur="500"/>
                                        <p:tgtEl>
                                          <p:spTgt spid="5">
                                            <p:graphicEl>
                                              <a:dgm id="{45CF7DD6-71C8-4C72-B229-1668446A21F4}"/>
                                            </p:graphicEl>
                                          </p:spTgt>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5">
                                            <p:graphicEl>
                                              <a:dgm id="{3A430CE6-EC0B-4649-BBC1-121234EB8B10}"/>
                                            </p:graphicEl>
                                          </p:spTgt>
                                        </p:tgtEl>
                                        <p:attrNameLst>
                                          <p:attrName>style.visibility</p:attrName>
                                        </p:attrNameLst>
                                      </p:cBhvr>
                                      <p:to>
                                        <p:strVal val="visible"/>
                                      </p:to>
                                    </p:set>
                                    <p:anim calcmode="lin" valueType="num">
                                      <p:cBhvr additive="base">
                                        <p:cTn id="43" dur="500"/>
                                        <p:tgtEl>
                                          <p:spTgt spid="5">
                                            <p:graphicEl>
                                              <a:dgm id="{3A430CE6-EC0B-4649-BBC1-121234EB8B10}"/>
                                            </p:graphicEl>
                                          </p:spTgt>
                                        </p:tgtEl>
                                        <p:attrNameLst>
                                          <p:attrName>ppt_y</p:attrName>
                                        </p:attrNameLst>
                                      </p:cBhvr>
                                      <p:tavLst>
                                        <p:tav tm="0">
                                          <p:val>
                                            <p:strVal val="#ppt_y-#ppt_h*1.125000"/>
                                          </p:val>
                                        </p:tav>
                                        <p:tav tm="100000">
                                          <p:val>
                                            <p:strVal val="#ppt_y"/>
                                          </p:val>
                                        </p:tav>
                                      </p:tavLst>
                                    </p:anim>
                                    <p:animEffect transition="in" filter="wipe(down)">
                                      <p:cBhvr>
                                        <p:cTn id="44" dur="500"/>
                                        <p:tgtEl>
                                          <p:spTgt spid="5">
                                            <p:graphicEl>
                                              <a:dgm id="{3A430CE6-EC0B-4649-BBC1-121234EB8B10}"/>
                                            </p:graphicEl>
                                          </p:spTgt>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5">
                                            <p:graphicEl>
                                              <a:dgm id="{8B7CDBD9-88D8-4AAE-A109-7C7647148F86}"/>
                                            </p:graphicEl>
                                          </p:spTgt>
                                        </p:tgtEl>
                                        <p:attrNameLst>
                                          <p:attrName>style.visibility</p:attrName>
                                        </p:attrNameLst>
                                      </p:cBhvr>
                                      <p:to>
                                        <p:strVal val="visible"/>
                                      </p:to>
                                    </p:set>
                                    <p:anim calcmode="lin" valueType="num">
                                      <p:cBhvr additive="base">
                                        <p:cTn id="47" dur="500"/>
                                        <p:tgtEl>
                                          <p:spTgt spid="5">
                                            <p:graphicEl>
                                              <a:dgm id="{8B7CDBD9-88D8-4AAE-A109-7C7647148F86}"/>
                                            </p:graphicEl>
                                          </p:spTgt>
                                        </p:tgtEl>
                                        <p:attrNameLst>
                                          <p:attrName>ppt_y</p:attrName>
                                        </p:attrNameLst>
                                      </p:cBhvr>
                                      <p:tavLst>
                                        <p:tav tm="0">
                                          <p:val>
                                            <p:strVal val="#ppt_y-#ppt_h*1.125000"/>
                                          </p:val>
                                        </p:tav>
                                        <p:tav tm="100000">
                                          <p:val>
                                            <p:strVal val="#ppt_y"/>
                                          </p:val>
                                        </p:tav>
                                      </p:tavLst>
                                    </p:anim>
                                    <p:animEffect transition="in" filter="wipe(down)">
                                      <p:cBhvr>
                                        <p:cTn id="48" dur="500"/>
                                        <p:tgtEl>
                                          <p:spTgt spid="5">
                                            <p:graphicEl>
                                              <a:dgm id="{8B7CDBD9-88D8-4AAE-A109-7C7647148F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6"/>
                </p:tgtEl>
              </p:cMediaNode>
            </p:audio>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Diagram 17">
            <a:extLst>
              <a:ext uri="{FF2B5EF4-FFF2-40B4-BE49-F238E27FC236}">
                <a16:creationId xmlns:a16="http://schemas.microsoft.com/office/drawing/2014/main" id="{F9FE3E0B-2220-1A49-ABDA-5DD2CC2941DD}"/>
              </a:ext>
            </a:extLst>
          </p:cNvPr>
          <p:cNvGraphicFramePr/>
          <p:nvPr>
            <p:extLst>
              <p:ext uri="{D42A27DB-BD31-4B8C-83A1-F6EECF244321}">
                <p14:modId xmlns:p14="http://schemas.microsoft.com/office/powerpoint/2010/main" val="3172321087"/>
              </p:ext>
            </p:extLst>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Audio 5">
            <a:hlinkClick r:id="" action="ppaction://media"/>
            <a:extLst>
              <a:ext uri="{FF2B5EF4-FFF2-40B4-BE49-F238E27FC236}">
                <a16:creationId xmlns:a16="http://schemas.microsoft.com/office/drawing/2014/main" id="{E6843E23-394F-F141-8EC1-FD734768D38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71442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514"/>
    </mc:Choice>
    <mc:Fallback xmlns="">
      <p:transition spd="slow" advTm="19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graphicEl>
                                              <a:dgm id="{633B9972-AD51-DA4F-B9F0-4F639C8A01E0}"/>
                                            </p:graphicEl>
                                          </p:spTgt>
                                        </p:tgtEl>
                                        <p:attrNameLst>
                                          <p:attrName>style.visibility</p:attrName>
                                        </p:attrNameLst>
                                      </p:cBhvr>
                                      <p:to>
                                        <p:strVal val="visible"/>
                                      </p:to>
                                    </p:set>
                                    <p:animEffect transition="in" filter="fade">
                                      <p:cBhvr>
                                        <p:cTn id="11" dur="500"/>
                                        <p:tgtEl>
                                          <p:spTgt spid="18">
                                            <p:graphicEl>
                                              <a:dgm id="{633B9972-AD51-DA4F-B9F0-4F639C8A01E0}"/>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graphicEl>
                                              <a:dgm id="{0A21284B-6323-694F-846C-E5369B403585}"/>
                                            </p:graphicEl>
                                          </p:spTgt>
                                        </p:tgtEl>
                                        <p:attrNameLst>
                                          <p:attrName>style.visibility</p:attrName>
                                        </p:attrNameLst>
                                      </p:cBhvr>
                                      <p:to>
                                        <p:strVal val="visible"/>
                                      </p:to>
                                    </p:set>
                                    <p:animEffect transition="in" filter="fade">
                                      <p:cBhvr>
                                        <p:cTn id="16" dur="500"/>
                                        <p:tgtEl>
                                          <p:spTgt spid="18">
                                            <p:graphicEl>
                                              <a:dgm id="{0A21284B-6323-694F-846C-E5369B403585}"/>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graphicEl>
                                              <a:dgm id="{EB8EE5E2-2D59-4446-94CD-A432DE7BC609}"/>
                                            </p:graphicEl>
                                          </p:spTgt>
                                        </p:tgtEl>
                                        <p:attrNameLst>
                                          <p:attrName>style.visibility</p:attrName>
                                        </p:attrNameLst>
                                      </p:cBhvr>
                                      <p:to>
                                        <p:strVal val="visible"/>
                                      </p:to>
                                    </p:set>
                                    <p:animEffect transition="in" filter="fade">
                                      <p:cBhvr>
                                        <p:cTn id="21" dur="500"/>
                                        <p:tgtEl>
                                          <p:spTgt spid="18">
                                            <p:graphicEl>
                                              <a:dgm id="{EB8EE5E2-2D59-4446-94CD-A432DE7BC60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graphicEl>
                                              <a:dgm id="{4E40514E-EBBE-2A4D-8BAA-C292556C1CA2}"/>
                                            </p:graphicEl>
                                          </p:spTgt>
                                        </p:tgtEl>
                                        <p:attrNameLst>
                                          <p:attrName>style.visibility</p:attrName>
                                        </p:attrNameLst>
                                      </p:cBhvr>
                                      <p:to>
                                        <p:strVal val="visible"/>
                                      </p:to>
                                    </p:set>
                                    <p:animEffect transition="in" filter="fade">
                                      <p:cBhvr>
                                        <p:cTn id="26" dur="500"/>
                                        <p:tgtEl>
                                          <p:spTgt spid="18">
                                            <p:graphicEl>
                                              <a:dgm id="{4E40514E-EBBE-2A4D-8BAA-C292556C1CA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5DE548B3-7FA5-0A49-889B-49C05C019D20}"/>
                                            </p:graphicEl>
                                          </p:spTgt>
                                        </p:tgtEl>
                                        <p:attrNameLst>
                                          <p:attrName>style.visibility</p:attrName>
                                        </p:attrNameLst>
                                      </p:cBhvr>
                                      <p:to>
                                        <p:strVal val="visible"/>
                                      </p:to>
                                    </p:set>
                                    <p:animEffect transition="in" filter="fade">
                                      <p:cBhvr>
                                        <p:cTn id="31" dur="500"/>
                                        <p:tgtEl>
                                          <p:spTgt spid="18">
                                            <p:graphicEl>
                                              <a:dgm id="{5DE548B3-7FA5-0A49-889B-49C05C019D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bldLst>
      <p:bldGraphic spid="18" grpId="0" uiExpand="1">
        <p:bldSub>
          <a:bldDgm bld="lvl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Diagram 17">
            <a:extLst>
              <a:ext uri="{FF2B5EF4-FFF2-40B4-BE49-F238E27FC236}">
                <a16:creationId xmlns:a16="http://schemas.microsoft.com/office/drawing/2014/main" id="{F9FE3E0B-2220-1A49-ABDA-5DD2CC2941DD}"/>
              </a:ext>
            </a:extLst>
          </p:cNvPr>
          <p:cNvGraphicFramePr/>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Audio 6">
            <a:hlinkClick r:id="" action="ppaction://media"/>
            <a:extLst>
              <a:ext uri="{FF2B5EF4-FFF2-40B4-BE49-F238E27FC236}">
                <a16:creationId xmlns:a16="http://schemas.microsoft.com/office/drawing/2014/main" id="{6730F9AD-4847-5E4B-B6C6-9AFA64E7EFD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50681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848"/>
    </mc:Choice>
    <mc:Fallback xmlns="">
      <p:transition spd="slow" advTm="30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graphicEl>
                                              <a:dgm id="{0A21284B-6323-694F-846C-E5369B403585}"/>
                                            </p:graphicEl>
                                          </p:spTgt>
                                        </p:tgtEl>
                                        <p:attrNameLst>
                                          <p:attrName>style.visibility</p:attrName>
                                        </p:attrNameLst>
                                      </p:cBhvr>
                                      <p:to>
                                        <p:strVal val="visible"/>
                                      </p:to>
                                    </p:set>
                                    <p:animEffect transition="in" filter="fade">
                                      <p:cBhvr>
                                        <p:cTn id="11" dur="500"/>
                                        <p:tgtEl>
                                          <p:spTgt spid="18">
                                            <p:graphicEl>
                                              <a:dgm id="{0A21284B-6323-694F-846C-E5369B403585}"/>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graphicEl>
                                              <a:dgm id="{EB8EE5E2-2D59-4446-94CD-A432DE7BC609}"/>
                                            </p:graphicEl>
                                          </p:spTgt>
                                        </p:tgtEl>
                                        <p:attrNameLst>
                                          <p:attrName>style.visibility</p:attrName>
                                        </p:attrNameLst>
                                      </p:cBhvr>
                                      <p:to>
                                        <p:strVal val="visible"/>
                                      </p:to>
                                    </p:set>
                                    <p:animEffect transition="in" filter="fade">
                                      <p:cBhvr>
                                        <p:cTn id="16" dur="500"/>
                                        <p:tgtEl>
                                          <p:spTgt spid="18">
                                            <p:graphicEl>
                                              <a:dgm id="{EB8EE5E2-2D59-4446-94CD-A432DE7BC609}"/>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graphicEl>
                                              <a:dgm id="{4E40514E-EBBE-2A4D-8BAA-C292556C1CA2}"/>
                                            </p:graphicEl>
                                          </p:spTgt>
                                        </p:tgtEl>
                                        <p:attrNameLst>
                                          <p:attrName>style.visibility</p:attrName>
                                        </p:attrNameLst>
                                      </p:cBhvr>
                                      <p:to>
                                        <p:strVal val="visible"/>
                                      </p:to>
                                    </p:set>
                                    <p:animEffect transition="in" filter="fade">
                                      <p:cBhvr>
                                        <p:cTn id="21" dur="500"/>
                                        <p:tgtEl>
                                          <p:spTgt spid="18">
                                            <p:graphicEl>
                                              <a:dgm id="{4E40514E-EBBE-2A4D-8BAA-C292556C1CA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graphicEl>
                                              <a:dgm id="{5DE548B3-7FA5-0A49-889B-49C05C019D20}"/>
                                            </p:graphicEl>
                                          </p:spTgt>
                                        </p:tgtEl>
                                        <p:attrNameLst>
                                          <p:attrName>style.visibility</p:attrName>
                                        </p:attrNameLst>
                                      </p:cBhvr>
                                      <p:to>
                                        <p:strVal val="visible"/>
                                      </p:to>
                                    </p:set>
                                    <p:animEffect transition="in" filter="fade">
                                      <p:cBhvr>
                                        <p:cTn id="26" dur="500"/>
                                        <p:tgtEl>
                                          <p:spTgt spid="18">
                                            <p:graphicEl>
                                              <a:dgm id="{5DE548B3-7FA5-0A49-889B-49C05C019D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bldLst>
      <p:bldGraphic spid="18" grpId="0" uiExpand="1">
        <p:bldSub>
          <a:bldDgm bld="lvl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Diagram 17">
            <a:extLst>
              <a:ext uri="{FF2B5EF4-FFF2-40B4-BE49-F238E27FC236}">
                <a16:creationId xmlns:a16="http://schemas.microsoft.com/office/drawing/2014/main" id="{F9FE3E0B-2220-1A49-ABDA-5DD2CC2941DD}"/>
              </a:ext>
            </a:extLst>
          </p:cNvPr>
          <p:cNvGraphicFramePr/>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Audio 2">
            <a:hlinkClick r:id="" action="ppaction://media"/>
            <a:extLst>
              <a:ext uri="{FF2B5EF4-FFF2-40B4-BE49-F238E27FC236}">
                <a16:creationId xmlns:a16="http://schemas.microsoft.com/office/drawing/2014/main" id="{2128F645-580E-E84A-BADD-BDA0D450877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3901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078"/>
    </mc:Choice>
    <mc:Fallback xmlns="">
      <p:transition spd="slow" advTm="12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graphicEl>
                                              <a:dgm id="{EB8EE5E2-2D59-4446-94CD-A432DE7BC609}"/>
                                            </p:graphicEl>
                                          </p:spTgt>
                                        </p:tgtEl>
                                        <p:attrNameLst>
                                          <p:attrName>style.visibility</p:attrName>
                                        </p:attrNameLst>
                                      </p:cBhvr>
                                      <p:to>
                                        <p:strVal val="visible"/>
                                      </p:to>
                                    </p:set>
                                    <p:animEffect transition="in" filter="fade">
                                      <p:cBhvr>
                                        <p:cTn id="11" dur="500"/>
                                        <p:tgtEl>
                                          <p:spTgt spid="18">
                                            <p:graphicEl>
                                              <a:dgm id="{EB8EE5E2-2D59-4446-94CD-A432DE7BC609}"/>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graphicEl>
                                              <a:dgm id="{4E40514E-EBBE-2A4D-8BAA-C292556C1CA2}"/>
                                            </p:graphicEl>
                                          </p:spTgt>
                                        </p:tgtEl>
                                        <p:attrNameLst>
                                          <p:attrName>style.visibility</p:attrName>
                                        </p:attrNameLst>
                                      </p:cBhvr>
                                      <p:to>
                                        <p:strVal val="visible"/>
                                      </p:to>
                                    </p:set>
                                    <p:animEffect transition="in" filter="fade">
                                      <p:cBhvr>
                                        <p:cTn id="16" dur="500"/>
                                        <p:tgtEl>
                                          <p:spTgt spid="18">
                                            <p:graphicEl>
                                              <a:dgm id="{4E40514E-EBBE-2A4D-8BAA-C292556C1CA2}"/>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graphicEl>
                                              <a:dgm id="{5DE548B3-7FA5-0A49-889B-49C05C019D20}"/>
                                            </p:graphicEl>
                                          </p:spTgt>
                                        </p:tgtEl>
                                        <p:attrNameLst>
                                          <p:attrName>style.visibility</p:attrName>
                                        </p:attrNameLst>
                                      </p:cBhvr>
                                      <p:to>
                                        <p:strVal val="visible"/>
                                      </p:to>
                                    </p:set>
                                    <p:animEffect transition="in" filter="fade">
                                      <p:cBhvr>
                                        <p:cTn id="21" dur="500"/>
                                        <p:tgtEl>
                                          <p:spTgt spid="18">
                                            <p:graphicEl>
                                              <a:dgm id="{5DE548B3-7FA5-0A49-889B-49C05C019D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Graphic spid="18" grpId="0" uiExpand="1">
        <p:bldSub>
          <a:bldDgm bld="lvl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Diagram 17">
            <a:extLst>
              <a:ext uri="{FF2B5EF4-FFF2-40B4-BE49-F238E27FC236}">
                <a16:creationId xmlns:a16="http://schemas.microsoft.com/office/drawing/2014/main" id="{F9FE3E0B-2220-1A49-ABDA-5DD2CC2941DD}"/>
              </a:ext>
            </a:extLst>
          </p:cNvPr>
          <p:cNvGraphicFramePr/>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hlinkClick r:id="" action="ppaction://media"/>
            <a:extLst>
              <a:ext uri="{FF2B5EF4-FFF2-40B4-BE49-F238E27FC236}">
                <a16:creationId xmlns:a16="http://schemas.microsoft.com/office/drawing/2014/main" id="{FFBE8E6A-9ED1-2448-9580-82421C2DC92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64039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361"/>
    </mc:Choice>
    <mc:Fallback xmlns="">
      <p:transition spd="slow" advTm="1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graphicEl>
                                              <a:dgm id="{4E40514E-EBBE-2A4D-8BAA-C292556C1CA2}"/>
                                            </p:graphicEl>
                                          </p:spTgt>
                                        </p:tgtEl>
                                        <p:attrNameLst>
                                          <p:attrName>style.visibility</p:attrName>
                                        </p:attrNameLst>
                                      </p:cBhvr>
                                      <p:to>
                                        <p:strVal val="visible"/>
                                      </p:to>
                                    </p:set>
                                    <p:animEffect transition="in" filter="fade">
                                      <p:cBhvr>
                                        <p:cTn id="11" dur="500"/>
                                        <p:tgtEl>
                                          <p:spTgt spid="18">
                                            <p:graphicEl>
                                              <a:dgm id="{4E40514E-EBBE-2A4D-8BAA-C292556C1CA2}"/>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graphicEl>
                                              <a:dgm id="{5DE548B3-7FA5-0A49-889B-49C05C019D20}"/>
                                            </p:graphicEl>
                                          </p:spTgt>
                                        </p:tgtEl>
                                        <p:attrNameLst>
                                          <p:attrName>style.visibility</p:attrName>
                                        </p:attrNameLst>
                                      </p:cBhvr>
                                      <p:to>
                                        <p:strVal val="visible"/>
                                      </p:to>
                                    </p:set>
                                    <p:animEffect transition="in" filter="fade">
                                      <p:cBhvr>
                                        <p:cTn id="16" dur="500"/>
                                        <p:tgtEl>
                                          <p:spTgt spid="18">
                                            <p:graphicEl>
                                              <a:dgm id="{5DE548B3-7FA5-0A49-889B-49C05C019D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Graphic spid="18" grpId="0" uiExpand="1">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Diagram 17">
            <a:extLst>
              <a:ext uri="{FF2B5EF4-FFF2-40B4-BE49-F238E27FC236}">
                <a16:creationId xmlns:a16="http://schemas.microsoft.com/office/drawing/2014/main" id="{F9FE3E0B-2220-1A49-ABDA-5DD2CC2941DD}"/>
              </a:ext>
            </a:extLst>
          </p:cNvPr>
          <p:cNvGraphicFramePr/>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Audio 6">
            <a:hlinkClick r:id="" action="ppaction://media"/>
            <a:extLst>
              <a:ext uri="{FF2B5EF4-FFF2-40B4-BE49-F238E27FC236}">
                <a16:creationId xmlns:a16="http://schemas.microsoft.com/office/drawing/2014/main" id="{50012ED9-117B-CC44-BD37-C3526067A7A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299840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385"/>
    </mc:Choice>
    <mc:Fallback xmlns="">
      <p:transition spd="slow" advTm="29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graphicEl>
                                              <a:dgm id="{5DE548B3-7FA5-0A49-889B-49C05C019D20}"/>
                                            </p:graphicEl>
                                          </p:spTgt>
                                        </p:tgtEl>
                                        <p:attrNameLst>
                                          <p:attrName>style.visibility</p:attrName>
                                        </p:attrNameLst>
                                      </p:cBhvr>
                                      <p:to>
                                        <p:strVal val="visible"/>
                                      </p:to>
                                    </p:set>
                                    <p:animEffect transition="in" filter="fade">
                                      <p:cBhvr>
                                        <p:cTn id="11" dur="500"/>
                                        <p:tgtEl>
                                          <p:spTgt spid="18">
                                            <p:graphicEl>
                                              <a:dgm id="{5DE548B3-7FA5-0A49-889B-49C05C019D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Graphic spid="18" grpId="0" uiExpand="1">
        <p:bldSub>
          <a:bldDgm bld="lvl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Database Environment Components</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68A1915C-75AB-F643-938D-3AB3853E562B}"/>
              </a:ext>
            </a:extLst>
          </p:cNvPr>
          <p:cNvSpPr/>
          <p:nvPr/>
        </p:nvSpPr>
        <p:spPr>
          <a:xfrm>
            <a:off x="2968052" y="4182256"/>
            <a:ext cx="1918741" cy="4347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ABC180-75C8-E441-BD2D-FB46A0B93BD6}"/>
              </a:ext>
            </a:extLst>
          </p:cNvPr>
          <p:cNvSpPr/>
          <p:nvPr/>
        </p:nvSpPr>
        <p:spPr>
          <a:xfrm>
            <a:off x="5138767" y="3211643"/>
            <a:ext cx="1901612" cy="4347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2EDACE-EBCB-154B-B47E-F5DEBDD2F383}"/>
              </a:ext>
            </a:extLst>
          </p:cNvPr>
          <p:cNvSpPr/>
          <p:nvPr/>
        </p:nvSpPr>
        <p:spPr>
          <a:xfrm>
            <a:off x="7325178" y="3216781"/>
            <a:ext cx="1901612" cy="7106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5EB0D4-C1FA-8643-AAFA-87BB2CAE1846}"/>
              </a:ext>
            </a:extLst>
          </p:cNvPr>
          <p:cNvSpPr/>
          <p:nvPr/>
        </p:nvSpPr>
        <p:spPr>
          <a:xfrm>
            <a:off x="9496599" y="3211642"/>
            <a:ext cx="1900800"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F9FE3E0B-2220-1A49-ABDA-5DD2CC2941DD}"/>
              </a:ext>
            </a:extLst>
          </p:cNvPr>
          <p:cNvGraphicFramePr/>
          <p:nvPr>
            <p:extLst>
              <p:ext uri="{D42A27DB-BD31-4B8C-83A1-F6EECF244321}">
                <p14:modId xmlns:p14="http://schemas.microsoft.com/office/powerpoint/2010/main" val="2949716742"/>
              </p:ext>
            </p:extLst>
          </p:nvPr>
        </p:nvGraphicFramePr>
        <p:xfrm>
          <a:off x="793787" y="2495113"/>
          <a:ext cx="10604425" cy="3265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hlinkClick r:id="" action="ppaction://media"/>
            <a:extLst>
              <a:ext uri="{FF2B5EF4-FFF2-40B4-BE49-F238E27FC236}">
                <a16:creationId xmlns:a16="http://schemas.microsoft.com/office/drawing/2014/main" id="{CE3C0CE9-23C6-904B-A3AB-7FF604BE3B3E}"/>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41614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059"/>
    </mc:Choice>
    <mc:Fallback xmlns="">
      <p:transition spd="slow" advTm="3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2F3D-44F7-8C4F-BC6F-91FB68E69AEF}"/>
              </a:ext>
            </a:extLst>
          </p:cNvPr>
          <p:cNvSpPr>
            <a:spLocks noGrp="1"/>
          </p:cNvSpPr>
          <p:nvPr>
            <p:ph type="title"/>
          </p:nvPr>
        </p:nvSpPr>
        <p:spPr>
          <a:xfrm>
            <a:off x="971238" y="609601"/>
            <a:ext cx="9404723" cy="1400530"/>
          </a:xfrm>
        </p:spPr>
        <p:txBody>
          <a:bodyPr/>
          <a:lstStyle/>
          <a:p>
            <a:r>
              <a:rPr lang="en-US" dirty="0"/>
              <a:t>Questions to Ponder</a:t>
            </a:r>
          </a:p>
        </p:txBody>
      </p:sp>
      <p:sp>
        <p:nvSpPr>
          <p:cNvPr id="3" name="Content Placeholder 2">
            <a:extLst>
              <a:ext uri="{FF2B5EF4-FFF2-40B4-BE49-F238E27FC236}">
                <a16:creationId xmlns:a16="http://schemas.microsoft.com/office/drawing/2014/main" id="{E058929A-C317-3B41-A993-B79667419489}"/>
              </a:ext>
            </a:extLst>
          </p:cNvPr>
          <p:cNvSpPr>
            <a:spLocks noGrp="1"/>
          </p:cNvSpPr>
          <p:nvPr>
            <p:ph idx="1"/>
          </p:nvPr>
        </p:nvSpPr>
        <p:spPr>
          <a:xfrm>
            <a:off x="1103312" y="2052918"/>
            <a:ext cx="9224911" cy="4195481"/>
          </a:xfrm>
        </p:spPr>
        <p:txBody>
          <a:bodyPr/>
          <a:lstStyle/>
          <a:p>
            <a:r>
              <a:rPr lang="en-US" dirty="0"/>
              <a:t>How do you think each component affects data management?</a:t>
            </a:r>
          </a:p>
          <a:p>
            <a:r>
              <a:rPr lang="en-US" dirty="0"/>
              <a:t>How do you think each component affects each other?</a:t>
            </a:r>
          </a:p>
        </p:txBody>
      </p:sp>
      <p:graphicFrame>
        <p:nvGraphicFramePr>
          <p:cNvPr id="4" name="Table 3">
            <a:extLst>
              <a:ext uri="{FF2B5EF4-FFF2-40B4-BE49-F238E27FC236}">
                <a16:creationId xmlns:a16="http://schemas.microsoft.com/office/drawing/2014/main" id="{F8A68F63-A544-3147-AC0C-21FDA8472770}"/>
              </a:ext>
            </a:extLst>
          </p:cNvPr>
          <p:cNvGraphicFramePr>
            <a:graphicFrameLocks noGrp="1"/>
          </p:cNvGraphicFramePr>
          <p:nvPr>
            <p:extLst>
              <p:ext uri="{D42A27DB-BD31-4B8C-83A1-F6EECF244321}">
                <p14:modId xmlns:p14="http://schemas.microsoft.com/office/powerpoint/2010/main" val="2330083018"/>
              </p:ext>
            </p:extLst>
          </p:nvPr>
        </p:nvGraphicFramePr>
        <p:xfrm>
          <a:off x="2099733" y="3429000"/>
          <a:ext cx="7992534" cy="2225040"/>
        </p:xfrm>
        <a:graphic>
          <a:graphicData uri="http://schemas.openxmlformats.org/drawingml/2006/table">
            <a:tbl>
              <a:tblPr firstRow="1" bandRow="1">
                <a:tableStyleId>{21E4AEA4-8DFA-4A89-87EB-49C32662AFE0}</a:tableStyleId>
              </a:tblPr>
              <a:tblGrid>
                <a:gridCol w="1569156">
                  <a:extLst>
                    <a:ext uri="{9D8B030D-6E8A-4147-A177-3AD203B41FA5}">
                      <a16:colId xmlns:a16="http://schemas.microsoft.com/office/drawing/2014/main" val="1480314139"/>
                    </a:ext>
                  </a:extLst>
                </a:gridCol>
                <a:gridCol w="1354667">
                  <a:extLst>
                    <a:ext uri="{9D8B030D-6E8A-4147-A177-3AD203B41FA5}">
                      <a16:colId xmlns:a16="http://schemas.microsoft.com/office/drawing/2014/main" val="3969107731"/>
                    </a:ext>
                  </a:extLst>
                </a:gridCol>
                <a:gridCol w="1320800">
                  <a:extLst>
                    <a:ext uri="{9D8B030D-6E8A-4147-A177-3AD203B41FA5}">
                      <a16:colId xmlns:a16="http://schemas.microsoft.com/office/drawing/2014/main" val="3019932982"/>
                    </a:ext>
                  </a:extLst>
                </a:gridCol>
                <a:gridCol w="1083733">
                  <a:extLst>
                    <a:ext uri="{9D8B030D-6E8A-4147-A177-3AD203B41FA5}">
                      <a16:colId xmlns:a16="http://schemas.microsoft.com/office/drawing/2014/main" val="3750373383"/>
                    </a:ext>
                  </a:extLst>
                </a:gridCol>
                <a:gridCol w="1332089">
                  <a:extLst>
                    <a:ext uri="{9D8B030D-6E8A-4147-A177-3AD203B41FA5}">
                      <a16:colId xmlns:a16="http://schemas.microsoft.com/office/drawing/2014/main" val="1019580501"/>
                    </a:ext>
                  </a:extLst>
                </a:gridCol>
                <a:gridCol w="1332089">
                  <a:extLst>
                    <a:ext uri="{9D8B030D-6E8A-4147-A177-3AD203B41FA5}">
                      <a16:colId xmlns:a16="http://schemas.microsoft.com/office/drawing/2014/main" val="3555097346"/>
                    </a:ext>
                  </a:extLst>
                </a:gridCol>
              </a:tblGrid>
              <a:tr h="370840">
                <a:tc>
                  <a:txBody>
                    <a:bodyPr/>
                    <a:lstStyle/>
                    <a:p>
                      <a:endParaRPr lang="en-US" b="0" i="0" dirty="0">
                        <a:latin typeface="Avenir Book" panose="02000503020000020003" pitchFamily="2" charset="0"/>
                      </a:endParaRPr>
                    </a:p>
                  </a:txBody>
                  <a:tcPr/>
                </a:tc>
                <a:tc>
                  <a:txBody>
                    <a:bodyPr/>
                    <a:lstStyle/>
                    <a:p>
                      <a:pPr algn="ctr"/>
                      <a:r>
                        <a:rPr lang="en-US" sz="1800" b="1" dirty="0">
                          <a:latin typeface="Avenir Book" panose="02000503020000020003" pitchFamily="2" charset="0"/>
                        </a:rPr>
                        <a:t>Hardware</a:t>
                      </a:r>
                      <a:endParaRPr lang="en-US" sz="1800" b="1" i="0" dirty="0">
                        <a:latin typeface="Avenir Book" panose="02000503020000020003" pitchFamily="2" charset="0"/>
                      </a:endParaRPr>
                    </a:p>
                  </a:txBody>
                  <a:tcPr/>
                </a:tc>
                <a:tc>
                  <a:txBody>
                    <a:bodyPr/>
                    <a:lstStyle/>
                    <a:p>
                      <a:pPr algn="ctr"/>
                      <a:r>
                        <a:rPr lang="en-US" sz="1800" b="1" dirty="0">
                          <a:latin typeface="Avenir Book" panose="02000503020000020003" pitchFamily="2" charset="0"/>
                        </a:rPr>
                        <a:t>Software</a:t>
                      </a:r>
                      <a:endParaRPr lang="en-US" sz="1800" b="1" i="0" dirty="0">
                        <a:latin typeface="Avenir Book" panose="02000503020000020003" pitchFamily="2" charset="0"/>
                      </a:endParaRPr>
                    </a:p>
                  </a:txBody>
                  <a:tcPr/>
                </a:tc>
                <a:tc>
                  <a:txBody>
                    <a:bodyPr/>
                    <a:lstStyle/>
                    <a:p>
                      <a:pPr algn="ctr"/>
                      <a:r>
                        <a:rPr lang="en-US" sz="1800" b="1" dirty="0">
                          <a:latin typeface="Avenir Book" panose="02000503020000020003" pitchFamily="2" charset="0"/>
                        </a:rPr>
                        <a:t>Data</a:t>
                      </a:r>
                      <a:endParaRPr lang="en-US" sz="1800" b="1" i="0" dirty="0">
                        <a:latin typeface="Avenir Book" panose="02000503020000020003" pitchFamily="2" charset="0"/>
                      </a:endParaRPr>
                    </a:p>
                  </a:txBody>
                  <a:tcPr/>
                </a:tc>
                <a:tc>
                  <a:txBody>
                    <a:bodyPr/>
                    <a:lstStyle/>
                    <a:p>
                      <a:pPr algn="ctr"/>
                      <a:r>
                        <a:rPr lang="en-US" sz="1800" b="1" dirty="0">
                          <a:latin typeface="Avenir Book" panose="02000503020000020003" pitchFamily="2" charset="0"/>
                        </a:rPr>
                        <a:t>People</a:t>
                      </a:r>
                      <a:endParaRPr lang="en-US" sz="1800" b="1" i="0" dirty="0">
                        <a:latin typeface="Avenir Book" panose="02000503020000020003" pitchFamily="2" charset="0"/>
                      </a:endParaRPr>
                    </a:p>
                  </a:txBody>
                  <a:tcPr/>
                </a:tc>
                <a:tc>
                  <a:txBody>
                    <a:bodyPr/>
                    <a:lstStyle/>
                    <a:p>
                      <a:pPr algn="ctr"/>
                      <a:r>
                        <a:rPr lang="en-US" sz="1800" b="1" dirty="0">
                          <a:latin typeface="Avenir Book" panose="02000503020000020003" pitchFamily="2" charset="0"/>
                        </a:rPr>
                        <a:t>Procedure</a:t>
                      </a:r>
                      <a:endParaRPr lang="en-US" sz="1800" b="1" i="0" dirty="0">
                        <a:latin typeface="Avenir Book" panose="02000503020000020003" pitchFamily="2" charset="0"/>
                      </a:endParaRPr>
                    </a:p>
                  </a:txBody>
                  <a:tcPr/>
                </a:tc>
                <a:extLst>
                  <a:ext uri="{0D108BD9-81ED-4DB2-BD59-A6C34878D82A}">
                    <a16:rowId xmlns:a16="http://schemas.microsoft.com/office/drawing/2014/main" val="1175668317"/>
                  </a:ext>
                </a:extLst>
              </a:tr>
              <a:tr h="370840">
                <a:tc>
                  <a:txBody>
                    <a:bodyPr/>
                    <a:lstStyle/>
                    <a:p>
                      <a:r>
                        <a:rPr lang="en-US" b="1" dirty="0">
                          <a:latin typeface="Avenir Book" panose="02000503020000020003" pitchFamily="2" charset="0"/>
                        </a:rPr>
                        <a:t>Hardware</a:t>
                      </a:r>
                      <a:endParaRPr lang="en-US" b="1" i="0" dirty="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solidFill>
                      <a:schemeClr val="accent2">
                        <a:lumMod val="50000"/>
                      </a:schemeClr>
                    </a:solidFill>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extLst>
                  <a:ext uri="{0D108BD9-81ED-4DB2-BD59-A6C34878D82A}">
                    <a16:rowId xmlns:a16="http://schemas.microsoft.com/office/drawing/2014/main" val="2935066661"/>
                  </a:ext>
                </a:extLst>
              </a:tr>
              <a:tr h="370840">
                <a:tc>
                  <a:txBody>
                    <a:bodyPr/>
                    <a:lstStyle/>
                    <a:p>
                      <a:r>
                        <a:rPr lang="en-US" b="1" dirty="0">
                          <a:latin typeface="Avenir Book" panose="02000503020000020003" pitchFamily="2" charset="0"/>
                        </a:rPr>
                        <a:t>Software</a:t>
                      </a:r>
                      <a:endParaRPr lang="en-US" b="1"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solidFill>
                      <a:schemeClr val="accent2">
                        <a:lumMod val="50000"/>
                      </a:schemeClr>
                    </a:solidFill>
                  </a:tcPr>
                </a:tc>
                <a:tc>
                  <a:txBody>
                    <a:bodyPr/>
                    <a:lstStyle/>
                    <a:p>
                      <a:endParaRPr lang="en-US" b="0"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extLst>
                  <a:ext uri="{0D108BD9-81ED-4DB2-BD59-A6C34878D82A}">
                    <a16:rowId xmlns:a16="http://schemas.microsoft.com/office/drawing/2014/main" val="971492541"/>
                  </a:ext>
                </a:extLst>
              </a:tr>
              <a:tr h="370840">
                <a:tc>
                  <a:txBody>
                    <a:bodyPr/>
                    <a:lstStyle/>
                    <a:p>
                      <a:r>
                        <a:rPr lang="en-US" b="1" dirty="0">
                          <a:latin typeface="Avenir Book" panose="02000503020000020003" pitchFamily="2" charset="0"/>
                        </a:rPr>
                        <a:t>Data</a:t>
                      </a:r>
                      <a:endParaRPr lang="en-US" b="1"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solidFill>
                      <a:schemeClr val="accent2">
                        <a:lumMod val="50000"/>
                      </a:schemeClr>
                    </a:solidFill>
                  </a:tcPr>
                </a:tc>
                <a:tc>
                  <a:txBody>
                    <a:bodyPr/>
                    <a:lstStyle/>
                    <a:p>
                      <a:endParaRPr lang="en-US" b="0"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extLst>
                  <a:ext uri="{0D108BD9-81ED-4DB2-BD59-A6C34878D82A}">
                    <a16:rowId xmlns:a16="http://schemas.microsoft.com/office/drawing/2014/main" val="1402691176"/>
                  </a:ext>
                </a:extLst>
              </a:tr>
              <a:tr h="370840">
                <a:tc>
                  <a:txBody>
                    <a:bodyPr/>
                    <a:lstStyle/>
                    <a:p>
                      <a:r>
                        <a:rPr lang="en-US" b="1" dirty="0">
                          <a:latin typeface="Avenir Book" panose="02000503020000020003" pitchFamily="2" charset="0"/>
                        </a:rPr>
                        <a:t>People</a:t>
                      </a:r>
                      <a:endParaRPr lang="en-US" b="1"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solidFill>
                      <a:schemeClr val="accent2">
                        <a:lumMod val="50000"/>
                      </a:schemeClr>
                    </a:solidFill>
                  </a:tcPr>
                </a:tc>
                <a:tc>
                  <a:txBody>
                    <a:bodyPr/>
                    <a:lstStyle/>
                    <a:p>
                      <a:endParaRPr lang="en-US" b="0" i="0" dirty="0">
                        <a:latin typeface="Avenir Book" panose="02000503020000020003" pitchFamily="2" charset="0"/>
                      </a:endParaRPr>
                    </a:p>
                  </a:txBody>
                  <a:tcPr/>
                </a:tc>
                <a:extLst>
                  <a:ext uri="{0D108BD9-81ED-4DB2-BD59-A6C34878D82A}">
                    <a16:rowId xmlns:a16="http://schemas.microsoft.com/office/drawing/2014/main" val="768970443"/>
                  </a:ext>
                </a:extLst>
              </a:tr>
              <a:tr h="370840">
                <a:tc>
                  <a:txBody>
                    <a:bodyPr/>
                    <a:lstStyle/>
                    <a:p>
                      <a:r>
                        <a:rPr lang="en-US" b="1" dirty="0">
                          <a:latin typeface="Avenir Book" panose="02000503020000020003" pitchFamily="2" charset="0"/>
                        </a:rPr>
                        <a:t>Procedure</a:t>
                      </a:r>
                      <a:endParaRPr lang="en-US" b="1" i="0" dirty="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tc>
                <a:tc>
                  <a:txBody>
                    <a:bodyPr/>
                    <a:lstStyle/>
                    <a:p>
                      <a:endParaRPr lang="en-US" b="0" i="0" dirty="0">
                        <a:latin typeface="Avenir Book" panose="02000503020000020003" pitchFamily="2" charset="0"/>
                      </a:endParaRPr>
                    </a:p>
                  </a:txBody>
                  <a:tcPr>
                    <a:solidFill>
                      <a:schemeClr val="accent2">
                        <a:lumMod val="50000"/>
                      </a:schemeClr>
                    </a:solidFill>
                  </a:tcPr>
                </a:tc>
                <a:extLst>
                  <a:ext uri="{0D108BD9-81ED-4DB2-BD59-A6C34878D82A}">
                    <a16:rowId xmlns:a16="http://schemas.microsoft.com/office/drawing/2014/main" val="237974112"/>
                  </a:ext>
                </a:extLst>
              </a:tr>
            </a:tbl>
          </a:graphicData>
        </a:graphic>
      </p:graphicFrame>
      <p:grpSp>
        <p:nvGrpSpPr>
          <p:cNvPr id="11" name="Group 10">
            <a:extLst>
              <a:ext uri="{FF2B5EF4-FFF2-40B4-BE49-F238E27FC236}">
                <a16:creationId xmlns:a16="http://schemas.microsoft.com/office/drawing/2014/main" id="{3FB5EF3E-511B-0A4B-AF66-101CA076CBAC}"/>
              </a:ext>
            </a:extLst>
          </p:cNvPr>
          <p:cNvGrpSpPr/>
          <p:nvPr/>
        </p:nvGrpSpPr>
        <p:grpSpPr>
          <a:xfrm>
            <a:off x="-176022" y="5785767"/>
            <a:ext cx="4036613" cy="1000647"/>
            <a:chOff x="-176022" y="5785767"/>
            <a:chExt cx="4036613" cy="1000647"/>
          </a:xfrm>
        </p:grpSpPr>
        <p:sp>
          <p:nvSpPr>
            <p:cNvPr id="12" name="Rounded Rectangle 11">
              <a:extLst>
                <a:ext uri="{FF2B5EF4-FFF2-40B4-BE49-F238E27FC236}">
                  <a16:creationId xmlns:a16="http://schemas.microsoft.com/office/drawing/2014/main" id="{35338C83-AF8B-6241-8608-263A5491FD1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3" name="TextBox 12">
              <a:extLst>
                <a:ext uri="{FF2B5EF4-FFF2-40B4-BE49-F238E27FC236}">
                  <a16:creationId xmlns:a16="http://schemas.microsoft.com/office/drawing/2014/main" id="{5CB5DAD5-1821-784C-8169-BA0F50CC12DA}"/>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4" name="Oval 13">
              <a:extLst>
                <a:ext uri="{FF2B5EF4-FFF2-40B4-BE49-F238E27FC236}">
                  <a16:creationId xmlns:a16="http://schemas.microsoft.com/office/drawing/2014/main" id="{1111B3D5-0308-ED4D-97CB-BFC49761E314}"/>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36DE4E-D623-9247-BF49-3998381DA7B8}"/>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676371-C804-CB48-964A-4812766269A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A0C625DB-5A5F-8345-BE47-735477E743C7}"/>
              </a:ext>
            </a:extLst>
          </p:cNvPr>
          <p:cNvCxnSpPr>
            <a:cxnSpLocks/>
          </p:cNvCxnSpPr>
          <p:nvPr/>
        </p:nvCxnSpPr>
        <p:spPr>
          <a:xfrm>
            <a:off x="0" y="1613647"/>
            <a:ext cx="10983461" cy="0"/>
          </a:xfrm>
          <a:prstGeom prst="line">
            <a:avLst/>
          </a:prstGeom>
          <a:ln w="76200" cap="sq">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2FDABA18-850B-C944-84F4-961ED1E9C5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74715300"/>
      </p:ext>
    </p:extLst>
  </p:cSld>
  <p:clrMapOvr>
    <a:masterClrMapping/>
  </p:clrMapOvr>
  <mc:AlternateContent xmlns:mc="http://schemas.openxmlformats.org/markup-compatibility/2006" xmlns:p14="http://schemas.microsoft.com/office/powerpoint/2010/main">
    <mc:Choice Requires="p14">
      <p:transition spd="slow" p14:dur="2000" advTm="66053"/>
    </mc:Choice>
    <mc:Fallback xmlns="">
      <p:transition spd="slow" advTm="66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8"/>
                </p:tgtEl>
              </p:cMediaNode>
            </p:audio>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The Different People in the </a:t>
            </a:r>
            <a:br>
              <a:rPr lang="en-US" sz="4000" dirty="0">
                <a:solidFill>
                  <a:srgbClr val="FFFFFF"/>
                </a:solidFill>
              </a:rPr>
            </a:br>
            <a:r>
              <a:rPr lang="en-US" sz="4000" dirty="0">
                <a:solidFill>
                  <a:srgbClr val="FFFFFF"/>
                </a:solidFill>
              </a:rPr>
              <a:t>Database Environment</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2" name="Diagram 21">
            <a:extLst>
              <a:ext uri="{FF2B5EF4-FFF2-40B4-BE49-F238E27FC236}">
                <a16:creationId xmlns:a16="http://schemas.microsoft.com/office/drawing/2014/main" id="{B591AEB5-1993-6A4A-8752-A1AB74A443AF}"/>
              </a:ext>
            </a:extLst>
          </p:cNvPr>
          <p:cNvGraphicFramePr/>
          <p:nvPr/>
        </p:nvGraphicFramePr>
        <p:xfrm>
          <a:off x="1482461" y="2587998"/>
          <a:ext cx="9227079" cy="30613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Audio 5">
            <a:hlinkClick r:id="" action="ppaction://media"/>
            <a:extLst>
              <a:ext uri="{FF2B5EF4-FFF2-40B4-BE49-F238E27FC236}">
                <a16:creationId xmlns:a16="http://schemas.microsoft.com/office/drawing/2014/main" id="{58190F94-7411-8C4C-9387-C2BE39AFF68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40182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088"/>
    </mc:Choice>
    <mc:Fallback xmlns="">
      <p:transition spd="slow" advTm="32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graphicEl>
                                              <a:dgm id="{A1D164D8-E7E3-6842-8E46-9780C7EA581D}"/>
                                            </p:graphicEl>
                                          </p:spTgt>
                                        </p:tgtEl>
                                        <p:attrNameLst>
                                          <p:attrName>style.visibility</p:attrName>
                                        </p:attrNameLst>
                                      </p:cBhvr>
                                      <p:to>
                                        <p:strVal val="visible"/>
                                      </p:to>
                                    </p:set>
                                    <p:animEffect transition="in" filter="fade">
                                      <p:cBhvr>
                                        <p:cTn id="11" dur="500"/>
                                        <p:tgtEl>
                                          <p:spTgt spid="22">
                                            <p:graphicEl>
                                              <a:dgm id="{A1D164D8-E7E3-6842-8E46-9780C7EA581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graphicEl>
                                              <a:dgm id="{9CD71953-CBC8-8B44-9C91-834286B3ABA1}"/>
                                            </p:graphicEl>
                                          </p:spTgt>
                                        </p:tgtEl>
                                        <p:attrNameLst>
                                          <p:attrName>style.visibility</p:attrName>
                                        </p:attrNameLst>
                                      </p:cBhvr>
                                      <p:to>
                                        <p:strVal val="visible"/>
                                      </p:to>
                                    </p:set>
                                    <p:animEffect transition="in" filter="fade">
                                      <p:cBhvr>
                                        <p:cTn id="16" dur="500"/>
                                        <p:tgtEl>
                                          <p:spTgt spid="22">
                                            <p:graphicEl>
                                              <a:dgm id="{9CD71953-CBC8-8B44-9C91-834286B3ABA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graphicEl>
                                              <a:dgm id="{F209746E-A509-FB41-9277-3748D5C02306}"/>
                                            </p:graphicEl>
                                          </p:spTgt>
                                        </p:tgtEl>
                                        <p:attrNameLst>
                                          <p:attrName>style.visibility</p:attrName>
                                        </p:attrNameLst>
                                      </p:cBhvr>
                                      <p:to>
                                        <p:strVal val="visible"/>
                                      </p:to>
                                    </p:set>
                                    <p:animEffect transition="in" filter="fade">
                                      <p:cBhvr>
                                        <p:cTn id="21" dur="500"/>
                                        <p:tgtEl>
                                          <p:spTgt spid="22">
                                            <p:graphicEl>
                                              <a:dgm id="{F209746E-A509-FB41-9277-3748D5C02306}"/>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graphicEl>
                                              <a:dgm id="{E71756A6-B0E8-D84E-AC32-2671448BD4E0}"/>
                                            </p:graphicEl>
                                          </p:spTgt>
                                        </p:tgtEl>
                                        <p:attrNameLst>
                                          <p:attrName>style.visibility</p:attrName>
                                        </p:attrNameLst>
                                      </p:cBhvr>
                                      <p:to>
                                        <p:strVal val="visible"/>
                                      </p:to>
                                    </p:set>
                                    <p:animEffect transition="in" filter="fade">
                                      <p:cBhvr>
                                        <p:cTn id="26" dur="500"/>
                                        <p:tgtEl>
                                          <p:spTgt spid="22">
                                            <p:graphicEl>
                                              <a:dgm id="{E71756A6-B0E8-D84E-AC32-2671448BD4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bldLst>
      <p:bldGraphic spid="22" grpId="0" uiExpand="1">
        <p:bldSub>
          <a:bldDgm bld="lvlAtOnc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Rectangle 2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5" name="Freeform: Shape 2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0DEE976-E94D-D245-857E-6FDFCE93F87E}"/>
              </a:ext>
            </a:extLst>
          </p:cNvPr>
          <p:cNvSpPr>
            <a:spLocks noGrp="1"/>
          </p:cNvSpPr>
          <p:nvPr>
            <p:ph type="title"/>
          </p:nvPr>
        </p:nvSpPr>
        <p:spPr>
          <a:xfrm>
            <a:off x="1103311" y="452718"/>
            <a:ext cx="9081697" cy="1400530"/>
          </a:xfrm>
        </p:spPr>
        <p:txBody>
          <a:bodyPr anchor="ctr">
            <a:normAutofit/>
          </a:bodyPr>
          <a:lstStyle/>
          <a:p>
            <a:r>
              <a:rPr lang="en-US" sz="4000" dirty="0">
                <a:solidFill>
                  <a:srgbClr val="FFFFFF"/>
                </a:solidFill>
              </a:rPr>
              <a:t>The Different People in the </a:t>
            </a:r>
            <a:br>
              <a:rPr lang="en-US" sz="4000" dirty="0">
                <a:solidFill>
                  <a:srgbClr val="FFFFFF"/>
                </a:solidFill>
              </a:rPr>
            </a:br>
            <a:r>
              <a:rPr lang="en-US" sz="4000" dirty="0">
                <a:solidFill>
                  <a:srgbClr val="FFFFFF"/>
                </a:solidFill>
              </a:rPr>
              <a:t>Database Environment</a:t>
            </a:r>
          </a:p>
        </p:txBody>
      </p:sp>
      <p:sp>
        <p:nvSpPr>
          <p:cNvPr id="5" name="Rectangle 4">
            <a:extLst>
              <a:ext uri="{FF2B5EF4-FFF2-40B4-BE49-F238E27FC236}">
                <a16:creationId xmlns:a16="http://schemas.microsoft.com/office/drawing/2014/main" id="{952A457E-FC6E-184D-B7D4-FFA4D04138F1}"/>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3BA224D-E769-A74C-8346-692A183EB93F}"/>
              </a:ext>
            </a:extLst>
          </p:cNvPr>
          <p:cNvGrpSpPr/>
          <p:nvPr/>
        </p:nvGrpSpPr>
        <p:grpSpPr>
          <a:xfrm>
            <a:off x="-176022" y="5829300"/>
            <a:ext cx="4036613" cy="1000647"/>
            <a:chOff x="-176022" y="5785767"/>
            <a:chExt cx="4036613" cy="1000647"/>
          </a:xfrm>
        </p:grpSpPr>
        <p:sp>
          <p:nvSpPr>
            <p:cNvPr id="31" name="Rounded Rectangle 30">
              <a:extLst>
                <a:ext uri="{FF2B5EF4-FFF2-40B4-BE49-F238E27FC236}">
                  <a16:creationId xmlns:a16="http://schemas.microsoft.com/office/drawing/2014/main" id="{C85CDBF2-831C-AB47-B5B0-05C6AFE2234F}"/>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2" name="TextBox 31">
              <a:extLst>
                <a:ext uri="{FF2B5EF4-FFF2-40B4-BE49-F238E27FC236}">
                  <a16:creationId xmlns:a16="http://schemas.microsoft.com/office/drawing/2014/main" id="{7D4AEB3A-9D87-124B-9D81-32D60503C71C}"/>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3" name="Oval 32">
              <a:extLst>
                <a:ext uri="{FF2B5EF4-FFF2-40B4-BE49-F238E27FC236}">
                  <a16:creationId xmlns:a16="http://schemas.microsoft.com/office/drawing/2014/main" id="{AA5B8DD2-B2AF-0B4E-B322-C54E4949C6D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AEDF5F-41F4-C34B-80B7-FC99218F3894}"/>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1D499EC-A8C2-D24E-9B53-C87535C2A5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Content Placeholder 2">
            <a:extLst>
              <a:ext uri="{FF2B5EF4-FFF2-40B4-BE49-F238E27FC236}">
                <a16:creationId xmlns:a16="http://schemas.microsoft.com/office/drawing/2014/main" id="{CD2ADBA2-95A4-C341-A8E3-2AFA39218B9C}"/>
              </a:ext>
            </a:extLst>
          </p:cNvPr>
          <p:cNvSpPr>
            <a:spLocks noGrp="1"/>
          </p:cNvSpPr>
          <p:nvPr>
            <p:ph idx="1"/>
          </p:nvPr>
        </p:nvSpPr>
        <p:spPr>
          <a:xfrm>
            <a:off x="5644159" y="4363006"/>
            <a:ext cx="5331976" cy="1551491"/>
          </a:xfrm>
        </p:spPr>
        <p:txBody>
          <a:bodyPr>
            <a:normAutofit/>
          </a:bodyPr>
          <a:lstStyle/>
          <a:p>
            <a:pPr>
              <a:spcBef>
                <a:spcPts val="400"/>
              </a:spcBef>
              <a:buClr>
                <a:schemeClr val="accent4"/>
              </a:buClr>
              <a:buSzPct val="120000"/>
              <a:buFont typeface="Courier New" panose="02070309020205020404" pitchFamily="49" charset="0"/>
              <a:buChar char="o"/>
            </a:pPr>
            <a:r>
              <a:rPr lang="en-US" sz="1800" b="1" dirty="0">
                <a:solidFill>
                  <a:schemeClr val="accent4">
                    <a:lumMod val="50000"/>
                  </a:schemeClr>
                </a:solidFill>
                <a:latin typeface="Avenir Light" panose="020B0402020203020204" pitchFamily="34" charset="77"/>
                <a:ea typeface="+mn-ea"/>
                <a:cs typeface="Arial Narrow" panose="020B0604020202020204" pitchFamily="34" charset="0"/>
              </a:rPr>
              <a:t>Database Administrators </a:t>
            </a:r>
            <a:r>
              <a:rPr lang="en-US" sz="1800" dirty="0">
                <a:latin typeface="Avenir Light" panose="020B0402020203020204" pitchFamily="34" charset="77"/>
                <a:ea typeface="+mn-ea"/>
                <a:cs typeface="Arial Narrow" panose="020B0604020202020204" pitchFamily="34" charset="0"/>
              </a:rPr>
              <a:t>manage the DBMS and the Database</a:t>
            </a:r>
          </a:p>
          <a:p>
            <a:pPr>
              <a:spcBef>
                <a:spcPts val="400"/>
              </a:spcBef>
              <a:buClr>
                <a:schemeClr val="accent4"/>
              </a:buClr>
              <a:buSzPct val="120000"/>
              <a:buFont typeface="Courier New" panose="02070309020205020404" pitchFamily="49" charset="0"/>
              <a:buChar char="o"/>
            </a:pPr>
            <a:r>
              <a:rPr lang="en-US" sz="1800" b="1" dirty="0">
                <a:solidFill>
                  <a:schemeClr val="accent4">
                    <a:lumMod val="50000"/>
                  </a:schemeClr>
                </a:solidFill>
                <a:latin typeface="Avenir Light" panose="020B0402020203020204" pitchFamily="34" charset="77"/>
                <a:ea typeface="+mn-ea"/>
                <a:cs typeface="Arial Narrow" panose="020B0604020202020204" pitchFamily="34" charset="0"/>
              </a:rPr>
              <a:t>System Administrators </a:t>
            </a:r>
            <a:r>
              <a:rPr lang="en-US" sz="1800" dirty="0">
                <a:latin typeface="Avenir Light" panose="020B0402020203020204" pitchFamily="34" charset="77"/>
                <a:ea typeface="+mn-ea"/>
                <a:cs typeface="Arial Narrow" panose="020B0604020202020204" pitchFamily="34" charset="0"/>
              </a:rPr>
              <a:t>manage the Database System, and the other infrastructure where the Database System is deployed on</a:t>
            </a:r>
          </a:p>
          <a:p>
            <a:pPr>
              <a:buClr>
                <a:schemeClr val="accent4"/>
              </a:buClr>
              <a:buFont typeface="Courier New" panose="02070309020205020404" pitchFamily="49" charset="0"/>
              <a:buChar char="o"/>
            </a:pPr>
            <a:endParaRPr lang="en-US" sz="1800" dirty="0"/>
          </a:p>
          <a:p>
            <a:pPr>
              <a:buClr>
                <a:schemeClr val="accent4"/>
              </a:buClr>
              <a:buFont typeface="Courier New" panose="02070309020205020404" pitchFamily="49" charset="0"/>
              <a:buChar char="o"/>
            </a:pPr>
            <a:endParaRPr lang="en-US" sz="1800" dirty="0"/>
          </a:p>
        </p:txBody>
      </p:sp>
      <p:graphicFrame>
        <p:nvGraphicFramePr>
          <p:cNvPr id="26" name="Diagram 25">
            <a:extLst>
              <a:ext uri="{FF2B5EF4-FFF2-40B4-BE49-F238E27FC236}">
                <a16:creationId xmlns:a16="http://schemas.microsoft.com/office/drawing/2014/main" id="{8921D144-47E2-A944-BF42-912DD3106372}"/>
              </a:ext>
            </a:extLst>
          </p:cNvPr>
          <p:cNvGraphicFramePr/>
          <p:nvPr>
            <p:extLst>
              <p:ext uri="{D42A27DB-BD31-4B8C-83A1-F6EECF244321}">
                <p14:modId xmlns:p14="http://schemas.microsoft.com/office/powerpoint/2010/main" val="2273471504"/>
              </p:ext>
            </p:extLst>
          </p:nvPr>
        </p:nvGraphicFramePr>
        <p:xfrm>
          <a:off x="1388819" y="2402702"/>
          <a:ext cx="4112571" cy="17879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2">
            <a:extLst>
              <a:ext uri="{FF2B5EF4-FFF2-40B4-BE49-F238E27FC236}">
                <a16:creationId xmlns:a16="http://schemas.microsoft.com/office/drawing/2014/main" id="{3583A5D2-2E34-3740-BA40-94582E219C3F}"/>
              </a:ext>
            </a:extLst>
          </p:cNvPr>
          <p:cNvSpPr txBox="1">
            <a:spLocks/>
          </p:cNvSpPr>
          <p:nvPr/>
        </p:nvSpPr>
        <p:spPr>
          <a:xfrm>
            <a:off x="5580064" y="2402703"/>
            <a:ext cx="5543547" cy="1960304"/>
          </a:xfrm>
          <a:prstGeom prst="rect">
            <a:avLst/>
          </a:prstGeom>
          <a:effectLst/>
        </p:spPr>
        <p:txBody>
          <a:bodyPr vert="horz" lIns="91440" tIns="45720" rIns="91440" bIns="45720" rtlCol="0" anchor="t">
            <a:normAutofit/>
          </a:bodyPr>
          <a:lstStyle>
            <a:lvl1pPr marL="342900" indent="-342900" algn="l" defTabSz="457200" rtl="0" eaLnBrk="1" latinLnBrk="0" hangingPunct="1">
              <a:spcBef>
                <a:spcPts val="400"/>
              </a:spcBef>
              <a:spcAft>
                <a:spcPts val="0"/>
              </a:spcAft>
              <a:buClr>
                <a:schemeClr val="accent4"/>
              </a:buClr>
              <a:buSzPct val="120000"/>
              <a:buFont typeface="Courier New" panose="02070309020205020404" pitchFamily="49" charset="0"/>
              <a:buChar char="o"/>
              <a:defRPr sz="2400" b="0" i="0" kern="1200">
                <a:solidFill>
                  <a:schemeClr val="tx1"/>
                </a:solidFill>
                <a:latin typeface="Avenir Light" panose="020B0402020203020204" pitchFamily="34" charset="77"/>
                <a:ea typeface="+mn-ea"/>
                <a:cs typeface="Arial Narrow" panose="020B0604020202020204" pitchFamily="34" charset="0"/>
              </a:defRPr>
            </a:lvl1pPr>
            <a:lvl2pPr marL="742950" indent="-285750" algn="l" defTabSz="457200" rtl="0" eaLnBrk="1" latinLnBrk="0" hangingPunct="1">
              <a:spcBef>
                <a:spcPts val="400"/>
              </a:spcBef>
              <a:spcAft>
                <a:spcPts val="0"/>
              </a:spcAft>
              <a:buClr>
                <a:schemeClr val="accent4"/>
              </a:buClr>
              <a:buSzPct val="120000"/>
              <a:buFont typeface="Courier New" panose="02070309020205020404" pitchFamily="49" charset="0"/>
              <a:buChar char="o"/>
              <a:defRPr sz="2000" b="0" i="0" kern="1200">
                <a:solidFill>
                  <a:schemeClr val="tx1"/>
                </a:solidFill>
                <a:latin typeface="Avenir Light" panose="020B0402020203020204" pitchFamily="34" charset="77"/>
                <a:ea typeface="+mn-ea"/>
                <a:cs typeface="Arial Narrow" panose="020B0604020202020204" pitchFamily="34" charset="0"/>
              </a:defRPr>
            </a:lvl2pPr>
            <a:lvl3pPr marL="1143000" indent="-228600" algn="l" defTabSz="457200" rtl="0" eaLnBrk="1" latinLnBrk="0" hangingPunct="1">
              <a:spcBef>
                <a:spcPts val="400"/>
              </a:spcBef>
              <a:spcAft>
                <a:spcPts val="0"/>
              </a:spcAft>
              <a:buClr>
                <a:schemeClr val="accent4"/>
              </a:buClr>
              <a:buSzPct val="120000"/>
              <a:buFont typeface="Courier New" panose="02070309020205020404" pitchFamily="49" charset="0"/>
              <a:buChar char="o"/>
              <a:defRPr sz="1800" b="0" i="0" kern="1200">
                <a:solidFill>
                  <a:schemeClr val="tx1"/>
                </a:solidFill>
                <a:latin typeface="Avenir Light" panose="020B0402020203020204" pitchFamily="34" charset="77"/>
                <a:ea typeface="+mn-ea"/>
                <a:cs typeface="Arial Narrow" panose="020B0604020202020204" pitchFamily="34" charset="0"/>
              </a:defRPr>
            </a:lvl3pPr>
            <a:lvl4pPr marL="1600200" indent="-228600" algn="l" defTabSz="457200" rtl="0" eaLnBrk="1" latinLnBrk="0" hangingPunct="1">
              <a:spcBef>
                <a:spcPts val="400"/>
              </a:spcBef>
              <a:spcAft>
                <a:spcPts val="0"/>
              </a:spcAft>
              <a:buClr>
                <a:schemeClr val="accent4"/>
              </a:buClr>
              <a:buSzPct val="120000"/>
              <a:buFont typeface="Courier New" panose="02070309020205020404" pitchFamily="49" charset="0"/>
              <a:buChar char="o"/>
              <a:defRPr sz="1600" b="0" i="0" kern="1200">
                <a:solidFill>
                  <a:schemeClr val="tx1"/>
                </a:solidFill>
                <a:latin typeface="Avenir Light" panose="020B0402020203020204" pitchFamily="34" charset="77"/>
                <a:ea typeface="+mn-ea"/>
                <a:cs typeface="Arial Narrow" panose="020B0604020202020204" pitchFamily="34" charset="0"/>
              </a:defRPr>
            </a:lvl4pPr>
            <a:lvl5pPr marL="2057400" indent="-228600" algn="l" defTabSz="457200" rtl="0" eaLnBrk="1" latinLnBrk="0" hangingPunct="1">
              <a:spcBef>
                <a:spcPts val="400"/>
              </a:spcBef>
              <a:spcAft>
                <a:spcPts val="0"/>
              </a:spcAft>
              <a:buClr>
                <a:schemeClr val="accent4"/>
              </a:buClr>
              <a:buSzPct val="120000"/>
              <a:buFont typeface="Courier New" panose="02070309020205020404" pitchFamily="49" charset="0"/>
              <a:buChar char="o"/>
              <a:defRPr sz="1600" b="0" i="0" kern="1200">
                <a:solidFill>
                  <a:schemeClr val="tx1"/>
                </a:solidFill>
                <a:latin typeface="Avenir Light" panose="020B0402020203020204" pitchFamily="34" charset="77"/>
                <a:ea typeface="+mn-ea"/>
                <a:cs typeface="Arial Narrow" panose="020B060402020202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1800" b="1" dirty="0">
                <a:solidFill>
                  <a:schemeClr val="accent3">
                    <a:lumMod val="50000"/>
                  </a:schemeClr>
                </a:solidFill>
              </a:rPr>
              <a:t>Systems Analyst </a:t>
            </a:r>
            <a:r>
              <a:rPr lang="en-US" sz="1800" dirty="0"/>
              <a:t>identifies requirements that will be the basis of the database system</a:t>
            </a:r>
          </a:p>
          <a:p>
            <a:r>
              <a:rPr lang="en-US" sz="1800" b="1" dirty="0">
                <a:solidFill>
                  <a:schemeClr val="accent3">
                    <a:lumMod val="50000"/>
                  </a:schemeClr>
                </a:solidFill>
              </a:rPr>
              <a:t>Database Architects / Designers </a:t>
            </a:r>
            <a:r>
              <a:rPr lang="en-US" sz="1800" dirty="0"/>
              <a:t>designs the database</a:t>
            </a:r>
          </a:p>
          <a:p>
            <a:r>
              <a:rPr lang="en-US" sz="1800" b="1" dirty="0">
                <a:solidFill>
                  <a:schemeClr val="accent3">
                    <a:lumMod val="50000"/>
                  </a:schemeClr>
                </a:solidFill>
              </a:rPr>
              <a:t>Application Developer </a:t>
            </a:r>
            <a:r>
              <a:rPr lang="en-US" sz="1800" dirty="0"/>
              <a:t>programs the application to its intended use and functionality</a:t>
            </a:r>
          </a:p>
          <a:p>
            <a:endParaRPr lang="en-US" sz="1800" dirty="0"/>
          </a:p>
        </p:txBody>
      </p:sp>
      <p:graphicFrame>
        <p:nvGraphicFramePr>
          <p:cNvPr id="6" name="Diagram 5">
            <a:extLst>
              <a:ext uri="{FF2B5EF4-FFF2-40B4-BE49-F238E27FC236}">
                <a16:creationId xmlns:a16="http://schemas.microsoft.com/office/drawing/2014/main" id="{F2AE030C-540F-0D43-8B27-51CE49C1567E}"/>
              </a:ext>
            </a:extLst>
          </p:cNvPr>
          <p:cNvGraphicFramePr/>
          <p:nvPr>
            <p:extLst>
              <p:ext uri="{D42A27DB-BD31-4B8C-83A1-F6EECF244321}">
                <p14:modId xmlns:p14="http://schemas.microsoft.com/office/powerpoint/2010/main" val="3983287455"/>
              </p:ext>
            </p:extLst>
          </p:nvPr>
        </p:nvGraphicFramePr>
        <p:xfrm>
          <a:off x="1384478" y="4363006"/>
          <a:ext cx="4112571" cy="153449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Audio 6">
            <a:hlinkClick r:id="" action="ppaction://media"/>
            <a:extLst>
              <a:ext uri="{FF2B5EF4-FFF2-40B4-BE49-F238E27FC236}">
                <a16:creationId xmlns:a16="http://schemas.microsoft.com/office/drawing/2014/main" id="{656E4F38-C28E-9848-BD3C-964BBE2B6801}"/>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1015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225"/>
    </mc:Choice>
    <mc:Fallback xmlns="">
      <p:transition spd="slow" advTm="74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graphicEl>
                                              <a:dgm id="{C73869DA-24D4-D94E-A91D-15796F112997}"/>
                                            </p:graphicEl>
                                          </p:spTgt>
                                        </p:tgtEl>
                                        <p:attrNameLst>
                                          <p:attrName>style.visibility</p:attrName>
                                        </p:attrNameLst>
                                      </p:cBhvr>
                                      <p:to>
                                        <p:strVal val="visible"/>
                                      </p:to>
                                    </p:set>
                                    <p:animEffect transition="in" filter="fade">
                                      <p:cBhvr>
                                        <p:cTn id="11" dur="500"/>
                                        <p:tgtEl>
                                          <p:spTgt spid="26">
                                            <p:graphicEl>
                                              <a:dgm id="{C73869DA-24D4-D94E-A91D-15796F11299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graphicEl>
                                              <a:dgm id="{88413037-70FE-BA4C-955B-A3FF85D2346E}"/>
                                            </p:graphicEl>
                                          </p:spTgt>
                                        </p:tgtEl>
                                        <p:attrNameLst>
                                          <p:attrName>style.visibility</p:attrName>
                                        </p:attrNameLst>
                                      </p:cBhvr>
                                      <p:to>
                                        <p:strVal val="visible"/>
                                      </p:to>
                                    </p:set>
                                    <p:animEffect transition="in" filter="fade">
                                      <p:cBhvr>
                                        <p:cTn id="14" dur="500"/>
                                        <p:tgtEl>
                                          <p:spTgt spid="26">
                                            <p:graphicEl>
                                              <a:dgm id="{88413037-70FE-BA4C-955B-A3FF85D2346E}"/>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500"/>
                                        <p:tgtEl>
                                          <p:spTgt spid="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animEffect transition="in" filter="fade">
                                      <p:cBhvr>
                                        <p:cTn id="24" dur="500"/>
                                        <p:tgtEl>
                                          <p:spTgt spid="2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animEffect transition="in" filter="fade">
                                      <p:cBhvr>
                                        <p:cTn id="29" dur="500"/>
                                        <p:tgtEl>
                                          <p:spTgt spid="2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128CEFEE-738B-1646-8120-CCFA7C2193DD}"/>
                                            </p:graphicEl>
                                          </p:spTgt>
                                        </p:tgtEl>
                                        <p:attrNameLst>
                                          <p:attrName>style.visibility</p:attrName>
                                        </p:attrNameLst>
                                      </p:cBhvr>
                                      <p:to>
                                        <p:strVal val="visible"/>
                                      </p:to>
                                    </p:set>
                                    <p:animEffect transition="in" filter="fade">
                                      <p:cBhvr>
                                        <p:cTn id="34" dur="500"/>
                                        <p:tgtEl>
                                          <p:spTgt spid="6">
                                            <p:graphicEl>
                                              <a:dgm id="{128CEFEE-738B-1646-8120-CCFA7C2193D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0C5B90D4-8A49-584E-9928-17143B3CB2D8}"/>
                                            </p:graphicEl>
                                          </p:spTgt>
                                        </p:tgtEl>
                                        <p:attrNameLst>
                                          <p:attrName>style.visibility</p:attrName>
                                        </p:attrNameLst>
                                      </p:cBhvr>
                                      <p:to>
                                        <p:strVal val="visible"/>
                                      </p:to>
                                    </p:set>
                                    <p:animEffect transition="in" filter="fade">
                                      <p:cBhvr>
                                        <p:cTn id="37" dur="500"/>
                                        <p:tgtEl>
                                          <p:spTgt spid="6">
                                            <p:graphicEl>
                                              <a:dgm id="{0C5B90D4-8A49-584E-9928-17143B3CB2D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fade">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fade">
                                      <p:cBhvr>
                                        <p:cTn id="47"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7"/>
                </p:tgtEl>
              </p:cMediaNode>
            </p:audio>
          </p:childTnLst>
        </p:cTn>
      </p:par>
    </p:tnLst>
    <p:bldLst>
      <p:bldP spid="24" grpId="0" uiExpand="1" build="p" bldLvl="4"/>
      <p:bldGraphic spid="26" grpId="0" uiExpand="1">
        <p:bldSub>
          <a:bldDgm bld="lvlOne"/>
        </p:bldSub>
      </p:bldGraphic>
      <p:bldP spid="27" grpId="0" uiExpand="1" build="p" bldLvl="3"/>
      <p:bldGraphic spid="6" grpId="0" uiExpand="1">
        <p:bldSub>
          <a:bldDgm bld="lvl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7777" y="2025930"/>
            <a:ext cx="3522879" cy="4470821"/>
          </a:xfrm>
        </p:spPr>
        <p:txBody>
          <a:bodyPr>
            <a:normAutofit/>
          </a:bodyPr>
          <a:lstStyle/>
          <a:p>
            <a:pPr algn="r"/>
            <a:r>
              <a:rPr lang="en-US" sz="3600" dirty="0">
                <a:solidFill>
                  <a:schemeClr val="bg2"/>
                </a:solidFill>
              </a:rPr>
              <a:t>Which degree program develops each technical user?</a:t>
            </a:r>
            <a:endParaRPr lang="en-US" sz="4000" dirty="0">
              <a:solidFill>
                <a:schemeClr val="bg2"/>
              </a:solidFill>
            </a:endParaRPr>
          </a:p>
        </p:txBody>
      </p:sp>
      <p:grpSp>
        <p:nvGrpSpPr>
          <p:cNvPr id="13" name="Group 12">
            <a:extLst>
              <a:ext uri="{FF2B5EF4-FFF2-40B4-BE49-F238E27FC236}">
                <a16:creationId xmlns:a16="http://schemas.microsoft.com/office/drawing/2014/main" id="{A9E27764-EA19-5D49-BEC9-1DB9602E893B}"/>
              </a:ext>
            </a:extLst>
          </p:cNvPr>
          <p:cNvGrpSpPr/>
          <p:nvPr/>
        </p:nvGrpSpPr>
        <p:grpSpPr>
          <a:xfrm>
            <a:off x="-176022" y="5785767"/>
            <a:ext cx="4036613" cy="1000647"/>
            <a:chOff x="-176022" y="5785767"/>
            <a:chExt cx="4036613" cy="1000647"/>
          </a:xfrm>
        </p:grpSpPr>
        <p:sp>
          <p:nvSpPr>
            <p:cNvPr id="15" name="Rounded Rectangle 14">
              <a:extLst>
                <a:ext uri="{FF2B5EF4-FFF2-40B4-BE49-F238E27FC236}">
                  <a16:creationId xmlns:a16="http://schemas.microsoft.com/office/drawing/2014/main" id="{04E864D4-E845-FF40-BC1A-D3BFE19E338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6" name="TextBox 15">
              <a:extLst>
                <a:ext uri="{FF2B5EF4-FFF2-40B4-BE49-F238E27FC236}">
                  <a16:creationId xmlns:a16="http://schemas.microsoft.com/office/drawing/2014/main" id="{9CE27BD4-19DB-0548-A48F-E076E689F00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7" name="Oval 16">
              <a:extLst>
                <a:ext uri="{FF2B5EF4-FFF2-40B4-BE49-F238E27FC236}">
                  <a16:creationId xmlns:a16="http://schemas.microsoft.com/office/drawing/2014/main" id="{09DDF9EA-6278-0D42-BF83-729EA3912B70}"/>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6EE71D-C0D3-674B-8BCE-3E003CE42D9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F2E104C-4FE6-9C40-B55F-AE7DD5E6061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le 20">
            <a:extLst>
              <a:ext uri="{FF2B5EF4-FFF2-40B4-BE49-F238E27FC236}">
                <a16:creationId xmlns:a16="http://schemas.microsoft.com/office/drawing/2014/main" id="{643F0C2F-6832-5646-9E72-7481F49BC3D2}"/>
              </a:ext>
            </a:extLst>
          </p:cNvPr>
          <p:cNvGraphicFramePr>
            <a:graphicFrameLocks noGrp="1"/>
          </p:cNvGraphicFramePr>
          <p:nvPr>
            <p:extLst>
              <p:ext uri="{D42A27DB-BD31-4B8C-83A1-F6EECF244321}">
                <p14:modId xmlns:p14="http://schemas.microsoft.com/office/powerpoint/2010/main" val="2598950629"/>
              </p:ext>
            </p:extLst>
          </p:nvPr>
        </p:nvGraphicFramePr>
        <p:xfrm>
          <a:off x="5491472" y="2036300"/>
          <a:ext cx="5832117" cy="2225040"/>
        </p:xfrm>
        <a:graphic>
          <a:graphicData uri="http://schemas.openxmlformats.org/drawingml/2006/table">
            <a:tbl>
              <a:tblPr firstRow="1" bandRow="1">
                <a:tableStyleId>{5C22544A-7EE6-4342-B048-85BDC9FD1C3A}</a:tableStyleId>
              </a:tblPr>
              <a:tblGrid>
                <a:gridCol w="3563049">
                  <a:extLst>
                    <a:ext uri="{9D8B030D-6E8A-4147-A177-3AD203B41FA5}">
                      <a16:colId xmlns:a16="http://schemas.microsoft.com/office/drawing/2014/main" val="1307837963"/>
                    </a:ext>
                  </a:extLst>
                </a:gridCol>
                <a:gridCol w="756356">
                  <a:extLst>
                    <a:ext uri="{9D8B030D-6E8A-4147-A177-3AD203B41FA5}">
                      <a16:colId xmlns:a16="http://schemas.microsoft.com/office/drawing/2014/main" val="2277458186"/>
                    </a:ext>
                  </a:extLst>
                </a:gridCol>
                <a:gridCol w="756356">
                  <a:extLst>
                    <a:ext uri="{9D8B030D-6E8A-4147-A177-3AD203B41FA5}">
                      <a16:colId xmlns:a16="http://schemas.microsoft.com/office/drawing/2014/main" val="1622685487"/>
                    </a:ext>
                  </a:extLst>
                </a:gridCol>
                <a:gridCol w="756356">
                  <a:extLst>
                    <a:ext uri="{9D8B030D-6E8A-4147-A177-3AD203B41FA5}">
                      <a16:colId xmlns:a16="http://schemas.microsoft.com/office/drawing/2014/main" val="3381394998"/>
                    </a:ext>
                  </a:extLst>
                </a:gridCol>
              </a:tblGrid>
              <a:tr h="370840">
                <a:tc>
                  <a:txBody>
                    <a:bodyPr/>
                    <a:lstStyle/>
                    <a:p>
                      <a:r>
                        <a:rPr lang="en-US" b="1" i="0" dirty="0">
                          <a:latin typeface="Avenir Black" panose="02000503020000020003" pitchFamily="2" charset="0"/>
                        </a:rPr>
                        <a:t>TECHNICAL USERS</a:t>
                      </a:r>
                    </a:p>
                  </a:txBody>
                  <a:tcPr/>
                </a:tc>
                <a:tc>
                  <a:txBody>
                    <a:bodyPr/>
                    <a:lstStyle/>
                    <a:p>
                      <a:r>
                        <a:rPr lang="en-US" b="1" i="0" dirty="0">
                          <a:latin typeface="Avenir Black" panose="02000503020000020003" pitchFamily="2" charset="0"/>
                        </a:rPr>
                        <a:t>BSIT</a:t>
                      </a:r>
                    </a:p>
                  </a:txBody>
                  <a:tcPr/>
                </a:tc>
                <a:tc>
                  <a:txBody>
                    <a:bodyPr/>
                    <a:lstStyle/>
                    <a:p>
                      <a:r>
                        <a:rPr lang="en-US" b="1" i="0" dirty="0">
                          <a:latin typeface="Avenir Black" panose="02000503020000020003" pitchFamily="2" charset="0"/>
                        </a:rPr>
                        <a:t>BSIS</a:t>
                      </a:r>
                    </a:p>
                  </a:txBody>
                  <a:tcPr/>
                </a:tc>
                <a:tc>
                  <a:txBody>
                    <a:bodyPr/>
                    <a:lstStyle/>
                    <a:p>
                      <a:r>
                        <a:rPr lang="en-US" b="1" i="0" dirty="0">
                          <a:latin typeface="Avenir Black" panose="02000503020000020003" pitchFamily="2" charset="0"/>
                        </a:rPr>
                        <a:t>BSCS</a:t>
                      </a:r>
                    </a:p>
                  </a:txBody>
                  <a:tcPr/>
                </a:tc>
                <a:extLst>
                  <a:ext uri="{0D108BD9-81ED-4DB2-BD59-A6C34878D82A}">
                    <a16:rowId xmlns:a16="http://schemas.microsoft.com/office/drawing/2014/main" val="1156536866"/>
                  </a:ext>
                </a:extLst>
              </a:tr>
              <a:tr h="370840">
                <a:tc>
                  <a:txBody>
                    <a:bodyPr/>
                    <a:lstStyle/>
                    <a:p>
                      <a:r>
                        <a:rPr lang="en-US" b="0" i="0" dirty="0">
                          <a:latin typeface="Avenir Light" panose="020B0402020203020204" pitchFamily="34" charset="77"/>
                        </a:rPr>
                        <a:t>Database Administrator</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a:latin typeface="Avenir Light" panose="020B0402020203020204" pitchFamily="34" charset="77"/>
                      </a:endParaRPr>
                    </a:p>
                  </a:txBody>
                  <a:tcPr/>
                </a:tc>
                <a:extLst>
                  <a:ext uri="{0D108BD9-81ED-4DB2-BD59-A6C34878D82A}">
                    <a16:rowId xmlns:a16="http://schemas.microsoft.com/office/drawing/2014/main" val="17681228"/>
                  </a:ext>
                </a:extLst>
              </a:tr>
              <a:tr h="370840">
                <a:tc>
                  <a:txBody>
                    <a:bodyPr/>
                    <a:lstStyle/>
                    <a:p>
                      <a:r>
                        <a:rPr lang="en-US" b="0" i="0" dirty="0">
                          <a:latin typeface="Avenir Light" panose="020B0402020203020204" pitchFamily="34" charset="77"/>
                        </a:rPr>
                        <a:t>System Administrator</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3305317328"/>
                  </a:ext>
                </a:extLst>
              </a:tr>
              <a:tr h="370840">
                <a:tc>
                  <a:txBody>
                    <a:bodyPr/>
                    <a:lstStyle/>
                    <a:p>
                      <a:r>
                        <a:rPr lang="en-US" b="0" i="0" dirty="0">
                          <a:latin typeface="Avenir Light" panose="020B0402020203020204" pitchFamily="34" charset="77"/>
                        </a:rPr>
                        <a:t>Systems Analyst</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1085773371"/>
                  </a:ext>
                </a:extLst>
              </a:tr>
              <a:tr h="370840">
                <a:tc>
                  <a:txBody>
                    <a:bodyPr/>
                    <a:lstStyle/>
                    <a:p>
                      <a:r>
                        <a:rPr lang="en-US" b="0" i="0" dirty="0">
                          <a:latin typeface="Avenir Light" panose="020B0402020203020204" pitchFamily="34" charset="77"/>
                        </a:rPr>
                        <a:t>Database Architect/Designer</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4107048056"/>
                  </a:ext>
                </a:extLst>
              </a:tr>
              <a:tr h="370840">
                <a:tc>
                  <a:txBody>
                    <a:bodyPr/>
                    <a:lstStyle/>
                    <a:p>
                      <a:r>
                        <a:rPr lang="en-US" b="0" i="0" dirty="0">
                          <a:latin typeface="Avenir Light" panose="020B0402020203020204" pitchFamily="34" charset="77"/>
                        </a:rPr>
                        <a:t>Application Developer</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3202999328"/>
                  </a:ext>
                </a:extLst>
              </a:tr>
            </a:tbl>
          </a:graphicData>
        </a:graphic>
      </p:graphicFrame>
      <p:pic>
        <p:nvPicPr>
          <p:cNvPr id="3" name="Audio 2">
            <a:hlinkClick r:id="" action="ppaction://media"/>
            <a:extLst>
              <a:ext uri="{FF2B5EF4-FFF2-40B4-BE49-F238E27FC236}">
                <a16:creationId xmlns:a16="http://schemas.microsoft.com/office/drawing/2014/main" id="{E00BA5E7-B20A-A944-98E3-95A0FC2B45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4161249"/>
      </p:ext>
    </p:extLst>
  </p:cSld>
  <p:clrMapOvr>
    <a:masterClrMapping/>
  </p:clrMapOvr>
  <mc:AlternateContent xmlns:mc="http://schemas.openxmlformats.org/markup-compatibility/2006" xmlns:p14="http://schemas.microsoft.com/office/powerpoint/2010/main">
    <mc:Choice Requires="p14">
      <p:transition spd="slow" p14:dur="2000" advTm="8242"/>
    </mc:Choice>
    <mc:Fallback xmlns="">
      <p:transition spd="slow" advTm="8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CD2B0454-B1D8-D947-B262-F1FF784AA504}"/>
              </a:ext>
            </a:extLst>
          </p:cNvPr>
          <p:cNvSpPr>
            <a:spLocks noGrp="1"/>
          </p:cNvSpPr>
          <p:nvPr>
            <p:ph type="title"/>
          </p:nvPr>
        </p:nvSpPr>
        <p:spPr>
          <a:xfrm>
            <a:off x="806195" y="804672"/>
            <a:ext cx="3521359" cy="5248656"/>
          </a:xfrm>
        </p:spPr>
        <p:txBody>
          <a:bodyPr anchor="ctr">
            <a:normAutofit/>
          </a:bodyPr>
          <a:lstStyle/>
          <a:p>
            <a:pPr algn="ctr"/>
            <a:r>
              <a:rPr lang="en-US" dirty="0"/>
              <a:t>What did we cover in the last session?</a:t>
            </a:r>
          </a:p>
        </p:txBody>
      </p:sp>
      <p:sp>
        <p:nvSpPr>
          <p:cNvPr id="3" name="Content Placeholder 2">
            <a:extLst>
              <a:ext uri="{FF2B5EF4-FFF2-40B4-BE49-F238E27FC236}">
                <a16:creationId xmlns:a16="http://schemas.microsoft.com/office/drawing/2014/main" id="{6B16BFD3-6D2E-3C40-BB75-768F54F9C889}"/>
              </a:ext>
            </a:extLst>
          </p:cNvPr>
          <p:cNvSpPr>
            <a:spLocks noGrp="1"/>
          </p:cNvSpPr>
          <p:nvPr>
            <p:ph idx="1"/>
          </p:nvPr>
        </p:nvSpPr>
        <p:spPr>
          <a:xfrm>
            <a:off x="4975861" y="804671"/>
            <a:ext cx="6399930" cy="5248657"/>
          </a:xfrm>
        </p:spPr>
        <p:txBody>
          <a:bodyPr anchor="ctr">
            <a:normAutofit/>
          </a:bodyPr>
          <a:lstStyle/>
          <a:p>
            <a:pPr marL="457200" indent="-457200">
              <a:buClr>
                <a:schemeClr val="accent3"/>
              </a:buClr>
              <a:buFont typeface="+mj-lt"/>
              <a:buAutoNum type="arabicPeriod"/>
            </a:pPr>
            <a:r>
              <a:rPr lang="en-US" b="1" dirty="0"/>
              <a:t>File-based Systems</a:t>
            </a:r>
          </a:p>
          <a:p>
            <a:pPr marL="457200" indent="-457200">
              <a:buClr>
                <a:schemeClr val="accent3"/>
              </a:buClr>
              <a:buFont typeface="+mj-lt"/>
              <a:buAutoNum type="arabicPeriod"/>
            </a:pPr>
            <a:r>
              <a:rPr lang="en-US" b="1" dirty="0"/>
              <a:t>Database Systems</a:t>
            </a:r>
          </a:p>
          <a:p>
            <a:pPr marL="857250" lvl="1" indent="-457200">
              <a:buClr>
                <a:schemeClr val="accent3"/>
              </a:buClr>
            </a:pPr>
            <a:r>
              <a:rPr lang="en-US" b="1" dirty="0"/>
              <a:t>Database Application</a:t>
            </a:r>
          </a:p>
          <a:p>
            <a:pPr marL="857250" lvl="1" indent="-457200">
              <a:buClr>
                <a:schemeClr val="accent3"/>
              </a:buClr>
            </a:pPr>
            <a:r>
              <a:rPr lang="en-US" b="1" dirty="0"/>
              <a:t>Database Management System (DBMS)</a:t>
            </a:r>
          </a:p>
          <a:p>
            <a:pPr marL="857250" lvl="1" indent="-457200">
              <a:buClr>
                <a:schemeClr val="accent3"/>
              </a:buClr>
            </a:pPr>
            <a:r>
              <a:rPr lang="en-US" b="1" dirty="0"/>
              <a:t>Database</a:t>
            </a:r>
          </a:p>
          <a:p>
            <a:pPr marL="857250" lvl="1" indent="-457200">
              <a:buClr>
                <a:schemeClr val="accent3"/>
              </a:buClr>
            </a:pPr>
            <a:r>
              <a:rPr lang="en-US" b="1" dirty="0"/>
              <a:t>Database Tools (MySQL Workbench)</a:t>
            </a:r>
            <a:endParaRPr lang="en-US" dirty="0"/>
          </a:p>
        </p:txBody>
      </p:sp>
      <p:grpSp>
        <p:nvGrpSpPr>
          <p:cNvPr id="9" name="Group 8">
            <a:extLst>
              <a:ext uri="{FF2B5EF4-FFF2-40B4-BE49-F238E27FC236}">
                <a16:creationId xmlns:a16="http://schemas.microsoft.com/office/drawing/2014/main" id="{89D8FD09-8DB1-B848-85FF-8AC043D20E2C}"/>
              </a:ext>
            </a:extLst>
          </p:cNvPr>
          <p:cNvGrpSpPr/>
          <p:nvPr/>
        </p:nvGrpSpPr>
        <p:grpSpPr>
          <a:xfrm>
            <a:off x="-176022" y="5785767"/>
            <a:ext cx="4036613" cy="1000647"/>
            <a:chOff x="-176022" y="5785767"/>
            <a:chExt cx="4036613" cy="1000647"/>
          </a:xfrm>
        </p:grpSpPr>
        <p:sp>
          <p:nvSpPr>
            <p:cNvPr id="11" name="Rounded Rectangle 10">
              <a:extLst>
                <a:ext uri="{FF2B5EF4-FFF2-40B4-BE49-F238E27FC236}">
                  <a16:creationId xmlns:a16="http://schemas.microsoft.com/office/drawing/2014/main" id="{41CCF475-74F5-E04D-A09F-59F7710AC97A}"/>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3" name="TextBox 12">
              <a:extLst>
                <a:ext uri="{FF2B5EF4-FFF2-40B4-BE49-F238E27FC236}">
                  <a16:creationId xmlns:a16="http://schemas.microsoft.com/office/drawing/2014/main" id="{8449EF00-56D6-4749-BB69-6B4791F90F69}"/>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5" name="Oval 14">
              <a:extLst>
                <a:ext uri="{FF2B5EF4-FFF2-40B4-BE49-F238E27FC236}">
                  <a16:creationId xmlns:a16="http://schemas.microsoft.com/office/drawing/2014/main" id="{1A121493-D861-0242-A26C-07B70C8C817D}"/>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8424C-1396-5546-B100-E3BB90D0E2D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058424D-90CC-BF4C-BA26-26D1FECEDE1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Audio 4">
            <a:hlinkClick r:id="" action="ppaction://media"/>
            <a:extLst>
              <a:ext uri="{FF2B5EF4-FFF2-40B4-BE49-F238E27FC236}">
                <a16:creationId xmlns:a16="http://schemas.microsoft.com/office/drawing/2014/main" id="{36141551-2624-804F-AC47-E58DC9BA7DD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06788062"/>
      </p:ext>
    </p:extLst>
  </p:cSld>
  <p:clrMapOvr>
    <a:masterClrMapping/>
  </p:clrMapOvr>
  <mc:AlternateContent xmlns:mc="http://schemas.openxmlformats.org/markup-compatibility/2006" xmlns:p14="http://schemas.microsoft.com/office/powerpoint/2010/main">
    <mc:Choice Requires="p14">
      <p:transition spd="slow" p14:dur="2000" advTm="26664"/>
    </mc:Choice>
    <mc:Fallback xmlns="">
      <p:transition spd="slow" advTm="2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4FDD0C-37FE-AC44-9BA9-87540A329C4E}"/>
              </a:ext>
            </a:extLst>
          </p:cNvPr>
          <p:cNvSpPr>
            <a:spLocks noGrp="1"/>
          </p:cNvSpPr>
          <p:nvPr>
            <p:ph type="title"/>
          </p:nvPr>
        </p:nvSpPr>
        <p:spPr>
          <a:xfrm>
            <a:off x="657777" y="2025930"/>
            <a:ext cx="3522879" cy="4470821"/>
          </a:xfrm>
        </p:spPr>
        <p:txBody>
          <a:bodyPr>
            <a:normAutofit/>
          </a:bodyPr>
          <a:lstStyle/>
          <a:p>
            <a:pPr algn="r"/>
            <a:r>
              <a:rPr lang="en-US" sz="3600" dirty="0">
                <a:solidFill>
                  <a:schemeClr val="bg2"/>
                </a:solidFill>
              </a:rPr>
              <a:t>Which degree program develops each technical user?</a:t>
            </a:r>
            <a:endParaRPr lang="en-US" sz="4000" dirty="0">
              <a:solidFill>
                <a:schemeClr val="bg2"/>
              </a:solidFill>
            </a:endParaRPr>
          </a:p>
        </p:txBody>
      </p:sp>
      <p:grpSp>
        <p:nvGrpSpPr>
          <p:cNvPr id="13" name="Group 12">
            <a:extLst>
              <a:ext uri="{FF2B5EF4-FFF2-40B4-BE49-F238E27FC236}">
                <a16:creationId xmlns:a16="http://schemas.microsoft.com/office/drawing/2014/main" id="{A9E27764-EA19-5D49-BEC9-1DB9602E893B}"/>
              </a:ext>
            </a:extLst>
          </p:cNvPr>
          <p:cNvGrpSpPr/>
          <p:nvPr/>
        </p:nvGrpSpPr>
        <p:grpSpPr>
          <a:xfrm>
            <a:off x="-176022" y="5785767"/>
            <a:ext cx="4036613" cy="1000647"/>
            <a:chOff x="-176022" y="5785767"/>
            <a:chExt cx="4036613" cy="1000647"/>
          </a:xfrm>
        </p:grpSpPr>
        <p:sp>
          <p:nvSpPr>
            <p:cNvPr id="15" name="Rounded Rectangle 14">
              <a:extLst>
                <a:ext uri="{FF2B5EF4-FFF2-40B4-BE49-F238E27FC236}">
                  <a16:creationId xmlns:a16="http://schemas.microsoft.com/office/drawing/2014/main" id="{04E864D4-E845-FF40-BC1A-D3BFE19E338B}"/>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6" name="TextBox 15">
              <a:extLst>
                <a:ext uri="{FF2B5EF4-FFF2-40B4-BE49-F238E27FC236}">
                  <a16:creationId xmlns:a16="http://schemas.microsoft.com/office/drawing/2014/main" id="{9CE27BD4-19DB-0548-A48F-E076E689F001}"/>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7" name="Oval 16">
              <a:extLst>
                <a:ext uri="{FF2B5EF4-FFF2-40B4-BE49-F238E27FC236}">
                  <a16:creationId xmlns:a16="http://schemas.microsoft.com/office/drawing/2014/main" id="{09DDF9EA-6278-0D42-BF83-729EA3912B70}"/>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6EE71D-C0D3-674B-8BCE-3E003CE42D9C}"/>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F2E104C-4FE6-9C40-B55F-AE7DD5E6061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1" name="Table 20">
            <a:extLst>
              <a:ext uri="{FF2B5EF4-FFF2-40B4-BE49-F238E27FC236}">
                <a16:creationId xmlns:a16="http://schemas.microsoft.com/office/drawing/2014/main" id="{643F0C2F-6832-5646-9E72-7481F49BC3D2}"/>
              </a:ext>
            </a:extLst>
          </p:cNvPr>
          <p:cNvGraphicFramePr>
            <a:graphicFrameLocks noGrp="1"/>
          </p:cNvGraphicFramePr>
          <p:nvPr>
            <p:extLst>
              <p:ext uri="{D42A27DB-BD31-4B8C-83A1-F6EECF244321}">
                <p14:modId xmlns:p14="http://schemas.microsoft.com/office/powerpoint/2010/main" val="2899871026"/>
              </p:ext>
            </p:extLst>
          </p:nvPr>
        </p:nvGraphicFramePr>
        <p:xfrm>
          <a:off x="5491472" y="2036300"/>
          <a:ext cx="5832117" cy="2225040"/>
        </p:xfrm>
        <a:graphic>
          <a:graphicData uri="http://schemas.openxmlformats.org/drawingml/2006/table">
            <a:tbl>
              <a:tblPr firstRow="1" bandRow="1">
                <a:tableStyleId>{5C22544A-7EE6-4342-B048-85BDC9FD1C3A}</a:tableStyleId>
              </a:tblPr>
              <a:tblGrid>
                <a:gridCol w="3563049">
                  <a:extLst>
                    <a:ext uri="{9D8B030D-6E8A-4147-A177-3AD203B41FA5}">
                      <a16:colId xmlns:a16="http://schemas.microsoft.com/office/drawing/2014/main" val="1307837963"/>
                    </a:ext>
                  </a:extLst>
                </a:gridCol>
                <a:gridCol w="756356">
                  <a:extLst>
                    <a:ext uri="{9D8B030D-6E8A-4147-A177-3AD203B41FA5}">
                      <a16:colId xmlns:a16="http://schemas.microsoft.com/office/drawing/2014/main" val="2277458186"/>
                    </a:ext>
                  </a:extLst>
                </a:gridCol>
                <a:gridCol w="756356">
                  <a:extLst>
                    <a:ext uri="{9D8B030D-6E8A-4147-A177-3AD203B41FA5}">
                      <a16:colId xmlns:a16="http://schemas.microsoft.com/office/drawing/2014/main" val="1622685487"/>
                    </a:ext>
                  </a:extLst>
                </a:gridCol>
                <a:gridCol w="756356">
                  <a:extLst>
                    <a:ext uri="{9D8B030D-6E8A-4147-A177-3AD203B41FA5}">
                      <a16:colId xmlns:a16="http://schemas.microsoft.com/office/drawing/2014/main" val="3381394998"/>
                    </a:ext>
                  </a:extLst>
                </a:gridCol>
              </a:tblGrid>
              <a:tr h="370840">
                <a:tc>
                  <a:txBody>
                    <a:bodyPr/>
                    <a:lstStyle/>
                    <a:p>
                      <a:r>
                        <a:rPr lang="en-US" b="1" i="0" dirty="0">
                          <a:latin typeface="Avenir Black" panose="02000503020000020003" pitchFamily="2" charset="0"/>
                        </a:rPr>
                        <a:t>TECHNICAL USERS</a:t>
                      </a:r>
                    </a:p>
                  </a:txBody>
                  <a:tcPr/>
                </a:tc>
                <a:tc>
                  <a:txBody>
                    <a:bodyPr/>
                    <a:lstStyle/>
                    <a:p>
                      <a:r>
                        <a:rPr lang="en-US" b="1" i="0" dirty="0">
                          <a:latin typeface="Avenir Black" panose="02000503020000020003" pitchFamily="2" charset="0"/>
                        </a:rPr>
                        <a:t>BSIT</a:t>
                      </a:r>
                    </a:p>
                  </a:txBody>
                  <a:tcPr/>
                </a:tc>
                <a:tc>
                  <a:txBody>
                    <a:bodyPr/>
                    <a:lstStyle/>
                    <a:p>
                      <a:r>
                        <a:rPr lang="en-US" b="1" i="0" dirty="0">
                          <a:latin typeface="Avenir Black" panose="02000503020000020003" pitchFamily="2" charset="0"/>
                        </a:rPr>
                        <a:t>BSIS</a:t>
                      </a:r>
                    </a:p>
                  </a:txBody>
                  <a:tcPr/>
                </a:tc>
                <a:tc>
                  <a:txBody>
                    <a:bodyPr/>
                    <a:lstStyle/>
                    <a:p>
                      <a:r>
                        <a:rPr lang="en-US" b="1" i="0" dirty="0">
                          <a:latin typeface="Avenir Black" panose="02000503020000020003" pitchFamily="2" charset="0"/>
                        </a:rPr>
                        <a:t>BSCS</a:t>
                      </a:r>
                    </a:p>
                  </a:txBody>
                  <a:tcPr/>
                </a:tc>
                <a:extLst>
                  <a:ext uri="{0D108BD9-81ED-4DB2-BD59-A6C34878D82A}">
                    <a16:rowId xmlns:a16="http://schemas.microsoft.com/office/drawing/2014/main" val="1156536866"/>
                  </a:ext>
                </a:extLst>
              </a:tr>
              <a:tr h="370840">
                <a:tc>
                  <a:txBody>
                    <a:bodyPr/>
                    <a:lstStyle/>
                    <a:p>
                      <a:r>
                        <a:rPr lang="en-US" b="0" i="0" dirty="0">
                          <a:latin typeface="Avenir Light" panose="020B0402020203020204" pitchFamily="34" charset="77"/>
                        </a:rPr>
                        <a:t>Database Administrator</a:t>
                      </a:r>
                    </a:p>
                  </a:txBody>
                  <a:tcPr/>
                </a:tc>
                <a:tc>
                  <a:txBody>
                    <a:bodyPr/>
                    <a:lstStyle/>
                    <a:p>
                      <a:pPr algn="ctr"/>
                      <a:r>
                        <a:rPr lang="en-US" b="0" i="0" dirty="0">
                          <a:latin typeface="Avenir Light" panose="020B0402020203020204" pitchFamily="34" charset="77"/>
                        </a:rPr>
                        <a:t>X</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a:latin typeface="Avenir Light" panose="020B0402020203020204" pitchFamily="34" charset="77"/>
                      </a:endParaRPr>
                    </a:p>
                  </a:txBody>
                  <a:tcPr/>
                </a:tc>
                <a:extLst>
                  <a:ext uri="{0D108BD9-81ED-4DB2-BD59-A6C34878D82A}">
                    <a16:rowId xmlns:a16="http://schemas.microsoft.com/office/drawing/2014/main" val="17681228"/>
                  </a:ext>
                </a:extLst>
              </a:tr>
              <a:tr h="370840">
                <a:tc>
                  <a:txBody>
                    <a:bodyPr/>
                    <a:lstStyle/>
                    <a:p>
                      <a:r>
                        <a:rPr lang="en-US" b="0" i="0" dirty="0">
                          <a:latin typeface="Avenir Light" panose="020B0402020203020204" pitchFamily="34" charset="77"/>
                        </a:rPr>
                        <a:t>System Administrator</a:t>
                      </a:r>
                    </a:p>
                  </a:txBody>
                  <a:tcPr/>
                </a:tc>
                <a:tc>
                  <a:txBody>
                    <a:bodyPr/>
                    <a:lstStyle/>
                    <a:p>
                      <a:pPr algn="ctr"/>
                      <a:r>
                        <a:rPr lang="en-US" b="0" i="0" dirty="0">
                          <a:latin typeface="Avenir Light" panose="020B0402020203020204" pitchFamily="34" charset="77"/>
                        </a:rPr>
                        <a:t>X</a:t>
                      </a:r>
                    </a:p>
                  </a:txBody>
                  <a:tcPr/>
                </a:tc>
                <a:tc>
                  <a:txBody>
                    <a:bodyPr/>
                    <a:lstStyle/>
                    <a:p>
                      <a:pPr algn="ctr"/>
                      <a:endParaRPr lang="en-US" b="0" i="0" dirty="0">
                        <a:latin typeface="Avenir Light" panose="020B0402020203020204" pitchFamily="34" charset="77"/>
                      </a:endParaRP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3305317328"/>
                  </a:ext>
                </a:extLst>
              </a:tr>
              <a:tr h="370840">
                <a:tc>
                  <a:txBody>
                    <a:bodyPr/>
                    <a:lstStyle/>
                    <a:p>
                      <a:r>
                        <a:rPr lang="en-US" b="0" i="0" dirty="0">
                          <a:latin typeface="Avenir Light" panose="020B0402020203020204" pitchFamily="34" charset="77"/>
                        </a:rPr>
                        <a:t>Systems Analyst</a:t>
                      </a:r>
                    </a:p>
                  </a:txBody>
                  <a:tcPr/>
                </a:tc>
                <a:tc>
                  <a:txBody>
                    <a:bodyPr/>
                    <a:lstStyle/>
                    <a:p>
                      <a:pPr algn="ctr"/>
                      <a:endParaRPr lang="en-US" b="0" i="0" dirty="0">
                        <a:latin typeface="Avenir Light" panose="020B0402020203020204" pitchFamily="34" charset="77"/>
                      </a:endParaRPr>
                    </a:p>
                  </a:txBody>
                  <a:tcPr/>
                </a:tc>
                <a:tc>
                  <a:txBody>
                    <a:bodyPr/>
                    <a:lstStyle/>
                    <a:p>
                      <a:pPr algn="ctr"/>
                      <a:r>
                        <a:rPr lang="en-US" b="0" i="0" dirty="0">
                          <a:latin typeface="Avenir Light" panose="020B0402020203020204" pitchFamily="34" charset="77"/>
                        </a:rPr>
                        <a:t>X</a:t>
                      </a:r>
                    </a:p>
                  </a:txBody>
                  <a:tcPr/>
                </a:tc>
                <a:tc>
                  <a:txBody>
                    <a:bodyPr/>
                    <a:lstStyle/>
                    <a:p>
                      <a:pPr algn="ctr"/>
                      <a:endParaRPr lang="en-US" b="0" i="0" dirty="0">
                        <a:latin typeface="Avenir Light" panose="020B0402020203020204" pitchFamily="34" charset="77"/>
                      </a:endParaRPr>
                    </a:p>
                  </a:txBody>
                  <a:tcPr/>
                </a:tc>
                <a:extLst>
                  <a:ext uri="{0D108BD9-81ED-4DB2-BD59-A6C34878D82A}">
                    <a16:rowId xmlns:a16="http://schemas.microsoft.com/office/drawing/2014/main" val="1085773371"/>
                  </a:ext>
                </a:extLst>
              </a:tr>
              <a:tr h="370840">
                <a:tc>
                  <a:txBody>
                    <a:bodyPr/>
                    <a:lstStyle/>
                    <a:p>
                      <a:r>
                        <a:rPr lang="en-US" b="0" i="0" dirty="0">
                          <a:latin typeface="Avenir Light" panose="020B0402020203020204" pitchFamily="34" charset="77"/>
                        </a:rPr>
                        <a:t>Database Architect/Designer</a:t>
                      </a:r>
                    </a:p>
                  </a:txBody>
                  <a:tcPr/>
                </a:tc>
                <a:tc>
                  <a:txBody>
                    <a:bodyPr/>
                    <a:lstStyle/>
                    <a:p>
                      <a:pPr algn="ctr"/>
                      <a:r>
                        <a:rPr lang="en-US" b="0" i="0" dirty="0">
                          <a:latin typeface="Avenir Light" panose="020B0402020203020204" pitchFamily="34" charset="77"/>
                        </a:rPr>
                        <a:t>X</a:t>
                      </a:r>
                    </a:p>
                  </a:txBody>
                  <a:tcPr/>
                </a:tc>
                <a:tc>
                  <a:txBody>
                    <a:bodyPr/>
                    <a:lstStyle/>
                    <a:p>
                      <a:pPr algn="ctr"/>
                      <a:r>
                        <a:rPr lang="en-US" b="0" i="0" dirty="0">
                          <a:latin typeface="Avenir Light" panose="020B0402020203020204" pitchFamily="34" charset="77"/>
                        </a:rPr>
                        <a:t>X</a:t>
                      </a:r>
                    </a:p>
                  </a:txBody>
                  <a:tcPr/>
                </a:tc>
                <a:tc>
                  <a:txBody>
                    <a:bodyPr/>
                    <a:lstStyle/>
                    <a:p>
                      <a:pPr algn="ctr"/>
                      <a:r>
                        <a:rPr lang="en-US" b="0" i="0" dirty="0">
                          <a:latin typeface="Avenir Light" panose="020B0402020203020204" pitchFamily="34" charset="77"/>
                        </a:rPr>
                        <a:t>X</a:t>
                      </a:r>
                    </a:p>
                  </a:txBody>
                  <a:tcPr/>
                </a:tc>
                <a:extLst>
                  <a:ext uri="{0D108BD9-81ED-4DB2-BD59-A6C34878D82A}">
                    <a16:rowId xmlns:a16="http://schemas.microsoft.com/office/drawing/2014/main" val="4107048056"/>
                  </a:ext>
                </a:extLst>
              </a:tr>
              <a:tr h="370840">
                <a:tc>
                  <a:txBody>
                    <a:bodyPr/>
                    <a:lstStyle/>
                    <a:p>
                      <a:r>
                        <a:rPr lang="en-US" b="0" i="0" dirty="0">
                          <a:latin typeface="Avenir Light" panose="020B0402020203020204" pitchFamily="34" charset="77"/>
                        </a:rPr>
                        <a:t>Application Developer</a:t>
                      </a:r>
                    </a:p>
                  </a:txBody>
                  <a:tcPr/>
                </a:tc>
                <a:tc>
                  <a:txBody>
                    <a:bodyPr/>
                    <a:lstStyle/>
                    <a:p>
                      <a:pPr algn="ctr"/>
                      <a:r>
                        <a:rPr lang="en-US" b="0" i="0" dirty="0">
                          <a:latin typeface="Avenir Light" panose="020B0402020203020204" pitchFamily="34" charset="77"/>
                        </a:rPr>
                        <a:t>X</a:t>
                      </a:r>
                    </a:p>
                  </a:txBody>
                  <a:tcPr/>
                </a:tc>
                <a:tc>
                  <a:txBody>
                    <a:bodyPr/>
                    <a:lstStyle/>
                    <a:p>
                      <a:pPr algn="ctr"/>
                      <a:r>
                        <a:rPr lang="en-US" b="0" i="0" dirty="0">
                          <a:latin typeface="Avenir Light" panose="020B0402020203020204" pitchFamily="34" charset="77"/>
                        </a:rPr>
                        <a:t>X</a:t>
                      </a:r>
                    </a:p>
                  </a:txBody>
                  <a:tcPr/>
                </a:tc>
                <a:tc>
                  <a:txBody>
                    <a:bodyPr/>
                    <a:lstStyle/>
                    <a:p>
                      <a:pPr algn="ctr"/>
                      <a:r>
                        <a:rPr lang="en-US" b="0" i="0" dirty="0">
                          <a:latin typeface="Avenir Light" panose="020B0402020203020204" pitchFamily="34" charset="77"/>
                        </a:rPr>
                        <a:t>X</a:t>
                      </a:r>
                    </a:p>
                  </a:txBody>
                  <a:tcPr/>
                </a:tc>
                <a:extLst>
                  <a:ext uri="{0D108BD9-81ED-4DB2-BD59-A6C34878D82A}">
                    <a16:rowId xmlns:a16="http://schemas.microsoft.com/office/drawing/2014/main" val="3202999328"/>
                  </a:ext>
                </a:extLst>
              </a:tr>
            </a:tbl>
          </a:graphicData>
        </a:graphic>
      </p:graphicFrame>
      <p:pic>
        <p:nvPicPr>
          <p:cNvPr id="5" name="Audio 4">
            <a:hlinkClick r:id="" action="ppaction://media"/>
            <a:extLst>
              <a:ext uri="{FF2B5EF4-FFF2-40B4-BE49-F238E27FC236}">
                <a16:creationId xmlns:a16="http://schemas.microsoft.com/office/drawing/2014/main" id="{DC6A2885-7696-484B-8671-975469136C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52535789"/>
      </p:ext>
    </p:extLst>
  </p:cSld>
  <p:clrMapOvr>
    <a:masterClrMapping/>
  </p:clrMapOvr>
  <mc:AlternateContent xmlns:mc="http://schemas.openxmlformats.org/markup-compatibility/2006" xmlns:p14="http://schemas.microsoft.com/office/powerpoint/2010/main">
    <mc:Choice Requires="p14">
      <p:transition spd="slow" p14:dur="2000" advTm="20930"/>
    </mc:Choice>
    <mc:Fallback xmlns="">
      <p:transition spd="slow" advTm="20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D1DB7D-759D-4B42-8CD6-61EF8EBF7708}"/>
              </a:ext>
            </a:extLst>
          </p:cNvPr>
          <p:cNvSpPr>
            <a:spLocks noGrp="1"/>
          </p:cNvSpPr>
          <p:nvPr>
            <p:ph type="title"/>
          </p:nvPr>
        </p:nvSpPr>
        <p:spPr>
          <a:xfrm>
            <a:off x="653143" y="1645920"/>
            <a:ext cx="3522879" cy="4470821"/>
          </a:xfrm>
        </p:spPr>
        <p:txBody>
          <a:bodyPr>
            <a:normAutofit/>
          </a:bodyPr>
          <a:lstStyle/>
          <a:p>
            <a:pPr algn="r"/>
            <a:r>
              <a:rPr lang="en-US" dirty="0">
                <a:solidFill>
                  <a:srgbClr val="FFFFFF"/>
                </a:solidFill>
              </a:rPr>
              <a:t>References</a:t>
            </a:r>
          </a:p>
        </p:txBody>
      </p:sp>
      <p:sp>
        <p:nvSpPr>
          <p:cNvPr id="3" name="Content Placeholder 2">
            <a:extLst>
              <a:ext uri="{FF2B5EF4-FFF2-40B4-BE49-F238E27FC236}">
                <a16:creationId xmlns:a16="http://schemas.microsoft.com/office/drawing/2014/main" id="{15CE98F8-D1D9-DE4A-8299-208B3FD83E5F}"/>
              </a:ext>
            </a:extLst>
          </p:cNvPr>
          <p:cNvSpPr>
            <a:spLocks noGrp="1"/>
          </p:cNvSpPr>
          <p:nvPr>
            <p:ph idx="1"/>
          </p:nvPr>
        </p:nvSpPr>
        <p:spPr>
          <a:xfrm>
            <a:off x="5545475" y="1645920"/>
            <a:ext cx="5919503" cy="4973740"/>
          </a:xfrm>
        </p:spPr>
        <p:txBody>
          <a:bodyPr>
            <a:normAutofit/>
          </a:bodyPr>
          <a:lstStyle/>
          <a:p>
            <a:pPr>
              <a:lnSpc>
                <a:spcPct val="120000"/>
              </a:lnSpc>
              <a:buClr>
                <a:schemeClr val="accent3">
                  <a:lumMod val="75000"/>
                </a:schemeClr>
              </a:buClr>
            </a:pPr>
            <a:r>
              <a:rPr lang="en-US" sz="1800" dirty="0"/>
              <a:t>Coronel, C. &amp; Morris, S. (2017). </a:t>
            </a:r>
            <a:r>
              <a:rPr lang="en-US" sz="1800" i="1" dirty="0">
                <a:solidFill>
                  <a:schemeClr val="accent4"/>
                </a:solidFill>
              </a:rPr>
              <a:t>Database systems: design, implementation, and management, 13th ed. </a:t>
            </a:r>
            <a:r>
              <a:rPr lang="en-US" sz="1800" dirty="0"/>
              <a:t>Boston, MA: Cengage Learning.</a:t>
            </a:r>
          </a:p>
          <a:p>
            <a:pPr>
              <a:lnSpc>
                <a:spcPct val="120000"/>
              </a:lnSpc>
              <a:buClr>
                <a:schemeClr val="accent3">
                  <a:lumMod val="75000"/>
                </a:schemeClr>
              </a:buClr>
            </a:pPr>
            <a:r>
              <a:rPr lang="en-US" sz="1800" dirty="0" err="1"/>
              <a:t>Umanath</a:t>
            </a:r>
            <a:r>
              <a:rPr lang="en-US" sz="1800" dirty="0"/>
              <a:t>, N. &amp; </a:t>
            </a:r>
            <a:r>
              <a:rPr lang="en-US" sz="1800" dirty="0" err="1"/>
              <a:t>Scamell</a:t>
            </a:r>
            <a:r>
              <a:rPr lang="en-US" sz="1800" dirty="0"/>
              <a:t>, R. (2015). </a:t>
            </a:r>
            <a:r>
              <a:rPr lang="en-US" sz="1800" i="1" dirty="0">
                <a:solidFill>
                  <a:schemeClr val="accent4"/>
                </a:solidFill>
              </a:rPr>
              <a:t>Data modeling &amp; database design, 2nd ed. </a:t>
            </a:r>
            <a:r>
              <a:rPr lang="en-US" sz="1800" dirty="0"/>
              <a:t>Boston, MA: Cengage Learning.</a:t>
            </a:r>
          </a:p>
          <a:p>
            <a:pPr>
              <a:lnSpc>
                <a:spcPct val="120000"/>
              </a:lnSpc>
              <a:buClr>
                <a:schemeClr val="accent3">
                  <a:lumMod val="75000"/>
                </a:schemeClr>
              </a:buClr>
            </a:pPr>
            <a:endParaRPr lang="en-US" sz="1800" dirty="0"/>
          </a:p>
        </p:txBody>
      </p:sp>
      <p:sp>
        <p:nvSpPr>
          <p:cNvPr id="4" name="Rectangle 3">
            <a:extLst>
              <a:ext uri="{FF2B5EF4-FFF2-40B4-BE49-F238E27FC236}">
                <a16:creationId xmlns:a16="http://schemas.microsoft.com/office/drawing/2014/main" id="{219066CF-0A4A-7D43-9D9F-DF50AC913568}"/>
              </a:ext>
            </a:extLst>
          </p:cNvPr>
          <p:cNvSpPr/>
          <p:nvPr/>
        </p:nvSpPr>
        <p:spPr>
          <a:xfrm>
            <a:off x="10152529" y="0"/>
            <a:ext cx="1210236" cy="126402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B7FD220-3A8A-974D-AC5A-B50BD47F3776}"/>
              </a:ext>
            </a:extLst>
          </p:cNvPr>
          <p:cNvGrpSpPr/>
          <p:nvPr/>
        </p:nvGrpSpPr>
        <p:grpSpPr>
          <a:xfrm>
            <a:off x="-176022" y="5785767"/>
            <a:ext cx="4036613" cy="1000647"/>
            <a:chOff x="-176022" y="5785767"/>
            <a:chExt cx="4036613" cy="1000647"/>
          </a:xfrm>
        </p:grpSpPr>
        <p:sp>
          <p:nvSpPr>
            <p:cNvPr id="13" name="Rounded Rectangle 12">
              <a:extLst>
                <a:ext uri="{FF2B5EF4-FFF2-40B4-BE49-F238E27FC236}">
                  <a16:creationId xmlns:a16="http://schemas.microsoft.com/office/drawing/2014/main" id="{45A3CEA2-2218-5148-919E-A2D6752FA7E7}"/>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BFC8DFB2-1CD5-8844-A0F1-80C7C425781F}"/>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16" name="Oval 15">
              <a:extLst>
                <a:ext uri="{FF2B5EF4-FFF2-40B4-BE49-F238E27FC236}">
                  <a16:creationId xmlns:a16="http://schemas.microsoft.com/office/drawing/2014/main" id="{194B7DC5-B6C6-FA43-AA07-16E0B5F27C0A}"/>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A0D374-CE68-BE46-B22D-90E212DB8E18}"/>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77F7AAC9-405B-B244-BCDA-F2AD68D7BED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Audio 5">
            <a:hlinkClick r:id="" action="ppaction://media"/>
            <a:extLst>
              <a:ext uri="{FF2B5EF4-FFF2-40B4-BE49-F238E27FC236}">
                <a16:creationId xmlns:a16="http://schemas.microsoft.com/office/drawing/2014/main" id="{434FC384-00C6-ED46-A007-0454C8C95C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9374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64"/>
    </mc:Choice>
    <mc:Fallback xmlns="">
      <p:transition spd="slow" advTm="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par>
                          <p:cTn id="15" fill="hold">
                            <p:stCondLst>
                              <p:cond delay="500"/>
                            </p:stCondLst>
                            <p:childTnLst>
                              <p:par>
                                <p:cTn id="16" presetID="1" presetClass="mediacall" presetSubtype="0" fill="hold" nodeType="afterEffect">
                                  <p:stCondLst>
                                    <p:cond delay="0"/>
                                  </p:stCondLst>
                                  <p:childTnLst>
                                    <p:cmd type="call" cmd="playFrom(0.0)">
                                      <p:cBhvr>
                                        <p:cTn id="17"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9"/>
                </p:tgtEl>
              </p:cMediaNode>
            </p:audio>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3DEE-F6D2-E048-83A0-75534643E9FE}"/>
              </a:ext>
            </a:extLst>
          </p:cNvPr>
          <p:cNvSpPr>
            <a:spLocks noGrp="1"/>
          </p:cNvSpPr>
          <p:nvPr>
            <p:ph type="title"/>
          </p:nvPr>
        </p:nvSpPr>
        <p:spPr/>
        <p:txBody>
          <a:bodyPr/>
          <a:lstStyle/>
          <a:p>
            <a:r>
              <a:rPr lang="en-US" sz="6000" dirty="0"/>
              <a:t>Questions?</a:t>
            </a:r>
          </a:p>
        </p:txBody>
      </p:sp>
      <p:sp>
        <p:nvSpPr>
          <p:cNvPr id="3" name="Text Placeholder 2">
            <a:extLst>
              <a:ext uri="{FF2B5EF4-FFF2-40B4-BE49-F238E27FC236}">
                <a16:creationId xmlns:a16="http://schemas.microsoft.com/office/drawing/2014/main" id="{9CDD02FF-F646-4547-A2F9-13A9D4BEFAB0}"/>
              </a:ext>
            </a:extLst>
          </p:cNvPr>
          <p:cNvSpPr>
            <a:spLocks noGrp="1"/>
          </p:cNvSpPr>
          <p:nvPr>
            <p:ph type="body" idx="1"/>
          </p:nvPr>
        </p:nvSpPr>
        <p:spPr/>
        <p:txBody>
          <a:bodyPr/>
          <a:lstStyle/>
          <a:p>
            <a:r>
              <a:rPr lang="en-US" dirty="0"/>
              <a:t>PLEASE POST YOUR QUESTIONS IN THE DISCUSSION BOARD CREATED FOR THIS TOPIC.</a:t>
            </a:r>
          </a:p>
        </p:txBody>
      </p:sp>
      <p:grpSp>
        <p:nvGrpSpPr>
          <p:cNvPr id="6" name="Group 5">
            <a:extLst>
              <a:ext uri="{FF2B5EF4-FFF2-40B4-BE49-F238E27FC236}">
                <a16:creationId xmlns:a16="http://schemas.microsoft.com/office/drawing/2014/main" id="{2C49ADE4-9833-4949-9F88-C95C9BF3580A}"/>
              </a:ext>
            </a:extLst>
          </p:cNvPr>
          <p:cNvGrpSpPr/>
          <p:nvPr/>
        </p:nvGrpSpPr>
        <p:grpSpPr>
          <a:xfrm>
            <a:off x="-176022" y="5785767"/>
            <a:ext cx="4036613" cy="1000647"/>
            <a:chOff x="-176022" y="5785767"/>
            <a:chExt cx="4036613" cy="1000647"/>
          </a:xfrm>
        </p:grpSpPr>
        <p:sp>
          <p:nvSpPr>
            <p:cNvPr id="7" name="Rounded Rectangle 6">
              <a:extLst>
                <a:ext uri="{FF2B5EF4-FFF2-40B4-BE49-F238E27FC236}">
                  <a16:creationId xmlns:a16="http://schemas.microsoft.com/office/drawing/2014/main" id="{E37F41F0-DE6E-1343-A3C9-ADBE17C5D4A8}"/>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8" name="TextBox 7">
              <a:extLst>
                <a:ext uri="{FF2B5EF4-FFF2-40B4-BE49-F238E27FC236}">
                  <a16:creationId xmlns:a16="http://schemas.microsoft.com/office/drawing/2014/main" id="{37735EAC-05A5-774F-BB48-2548F24843C0}"/>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9" name="Oval 8">
              <a:extLst>
                <a:ext uri="{FF2B5EF4-FFF2-40B4-BE49-F238E27FC236}">
                  <a16:creationId xmlns:a16="http://schemas.microsoft.com/office/drawing/2014/main" id="{482E8311-B9A3-8A47-B37F-335E67901312}"/>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EFABAC-B412-7745-AA4B-B649EC5E7971}"/>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A60DBEFD-79C5-9740-9ADE-63FE62BDB1E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Audio 4">
            <a:hlinkClick r:id="" action="ppaction://media"/>
            <a:extLst>
              <a:ext uri="{FF2B5EF4-FFF2-40B4-BE49-F238E27FC236}">
                <a16:creationId xmlns:a16="http://schemas.microsoft.com/office/drawing/2014/main" id="{4C46D38F-25AC-744D-A087-4C399D316C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92345295"/>
      </p:ext>
    </p:extLst>
  </p:cSld>
  <p:clrMapOvr>
    <a:masterClrMapping/>
  </p:clrMapOvr>
  <mc:AlternateContent xmlns:mc="http://schemas.openxmlformats.org/markup-compatibility/2006" xmlns:p14="http://schemas.microsoft.com/office/powerpoint/2010/main">
    <mc:Choice Requires="p14">
      <p:transition spd="slow" p14:dur="2000" advTm="17280"/>
    </mc:Choice>
    <mc:Fallback xmlns="">
      <p:transition spd="slow" advTm="17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77228A4B-EEA3-B14C-800D-CEE0A07326F1}"/>
              </a:ext>
            </a:extLst>
          </p:cNvPr>
          <p:cNvPicPr>
            <a:picLocks noChangeAspect="1"/>
          </p:cNvPicPr>
          <p:nvPr/>
        </p:nvPicPr>
        <p:blipFill>
          <a:blip r:embed="rId5"/>
          <a:stretch>
            <a:fillRect/>
          </a:stretch>
        </p:blipFill>
        <p:spPr>
          <a:xfrm>
            <a:off x="0" y="0"/>
            <a:ext cx="12192000" cy="6858000"/>
          </a:xfrm>
          <a:prstGeom prst="rect">
            <a:avLst/>
          </a:prstGeom>
        </p:spPr>
      </p:pic>
      <p:pic>
        <p:nvPicPr>
          <p:cNvPr id="3" name="Audio 1">
            <a:hlinkClick r:id="" action="ppaction://media"/>
            <a:extLst>
              <a:ext uri="{FF2B5EF4-FFF2-40B4-BE49-F238E27FC236}">
                <a16:creationId xmlns:a16="http://schemas.microsoft.com/office/drawing/2014/main" id="{DB714F9B-EC1B-4C4E-8AAA-572589FDBB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20377801"/>
      </p:ext>
    </p:extLst>
  </p:cSld>
  <p:clrMapOvr>
    <a:masterClrMapping/>
  </p:clrMapOvr>
  <mc:AlternateContent xmlns:mc="http://schemas.openxmlformats.org/markup-compatibility/2006" xmlns:p14="http://schemas.microsoft.com/office/powerpoint/2010/main">
    <mc:Choice Requires="p14">
      <p:transition spd="slow" p14:dur="2000" advTm="15135"/>
    </mc:Choice>
    <mc:Fallback xmlns="">
      <p:transition spd="slow" advTm="1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
            <a:extLst>
              <a:ext uri="{FF2B5EF4-FFF2-40B4-BE49-F238E27FC236}">
                <a16:creationId xmlns:a16="http://schemas.microsoft.com/office/drawing/2014/main" id="{B3FB05B4-06E6-154A-A7D2-D53C66CB524A}"/>
              </a:ext>
            </a:extLst>
          </p:cNvPr>
          <p:cNvSpPr>
            <a:spLocks noGrp="1"/>
          </p:cNvSpPr>
          <p:nvPr>
            <p:ph type="title"/>
          </p:nvPr>
        </p:nvSpPr>
        <p:spPr>
          <a:xfrm>
            <a:off x="652679" y="2139488"/>
            <a:ext cx="3339281" cy="2437279"/>
          </a:xfrm>
        </p:spPr>
        <p:txBody>
          <a:bodyPr vert="horz" lIns="91440" tIns="45720" rIns="91440" bIns="45720" rtlCol="0" anchor="t">
            <a:normAutofit/>
          </a:bodyPr>
          <a:lstStyle/>
          <a:p>
            <a:pPr algn="r">
              <a:lnSpc>
                <a:spcPct val="90000"/>
              </a:lnSpc>
            </a:pPr>
            <a:r>
              <a:rPr lang="en-US" sz="4000" dirty="0">
                <a:solidFill>
                  <a:schemeClr val="bg1"/>
                </a:solidFill>
              </a:rPr>
              <a:t>What is a DBMS?</a:t>
            </a:r>
            <a:endParaRPr lang="en-US" sz="4000" dirty="0">
              <a:solidFill>
                <a:schemeClr val="accent3"/>
              </a:solidFill>
            </a:endParaRPr>
          </a:p>
        </p:txBody>
      </p:sp>
      <p:sp>
        <p:nvSpPr>
          <p:cNvPr id="15" name="Content Placeholder 2">
            <a:extLst>
              <a:ext uri="{FF2B5EF4-FFF2-40B4-BE49-F238E27FC236}">
                <a16:creationId xmlns:a16="http://schemas.microsoft.com/office/drawing/2014/main" id="{BDC979E3-4E50-CC42-9AED-B4E7E90C9D05}"/>
              </a:ext>
            </a:extLst>
          </p:cNvPr>
          <p:cNvSpPr txBox="1">
            <a:spLocks/>
          </p:cNvSpPr>
          <p:nvPr/>
        </p:nvSpPr>
        <p:spPr>
          <a:xfrm>
            <a:off x="5204109" y="2139488"/>
            <a:ext cx="5919503" cy="44276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Avenir Book" panose="02000503020000020003" pitchFamily="2"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venir Book" panose="02000503020000020003" pitchFamily="2"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venir Book" panose="02000503020000020003" pitchFamily="2"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5"/>
              </a:buClr>
            </a:pPr>
            <a:r>
              <a:rPr lang="en-US" dirty="0"/>
              <a:t>Database Management System</a:t>
            </a:r>
          </a:p>
          <a:p>
            <a:pPr>
              <a:buClr>
                <a:schemeClr val="accent5"/>
              </a:buClr>
            </a:pPr>
            <a:r>
              <a:rPr lang="en-US" dirty="0"/>
              <a:t>A software system (collection of several software) that is used to create, maintain, and provide controlled access to user databases</a:t>
            </a:r>
          </a:p>
          <a:p>
            <a:pPr>
              <a:buClr>
                <a:schemeClr val="accent5"/>
              </a:buClr>
            </a:pPr>
            <a:r>
              <a:rPr lang="en-US" dirty="0"/>
              <a:t>It </a:t>
            </a:r>
            <a:r>
              <a:rPr lang="en-US" b="1" dirty="0">
                <a:solidFill>
                  <a:schemeClr val="accent3">
                    <a:lumMod val="75000"/>
                  </a:schemeClr>
                </a:solidFill>
              </a:rPr>
              <a:t>manages</a:t>
            </a:r>
            <a:r>
              <a:rPr lang="en-US" dirty="0"/>
              <a:t> the database for us and our software applications</a:t>
            </a:r>
          </a:p>
          <a:p>
            <a:pPr marL="0" indent="0">
              <a:buClr>
                <a:schemeClr val="accent5"/>
              </a:buClr>
              <a:buFont typeface="Wingdings 3" charset="2"/>
              <a:buNone/>
            </a:pPr>
            <a:endParaRPr lang="en-US" dirty="0"/>
          </a:p>
          <a:p>
            <a:pPr marL="0" indent="0">
              <a:buClr>
                <a:schemeClr val="accent5"/>
              </a:buClr>
              <a:buFont typeface="Wingdings 3" charset="2"/>
              <a:buNone/>
            </a:pPr>
            <a:endParaRPr lang="en-US" dirty="0"/>
          </a:p>
        </p:txBody>
      </p:sp>
      <p:sp>
        <p:nvSpPr>
          <p:cNvPr id="9" name="Rectangle 8">
            <a:extLst>
              <a:ext uri="{FF2B5EF4-FFF2-40B4-BE49-F238E27FC236}">
                <a16:creationId xmlns:a16="http://schemas.microsoft.com/office/drawing/2014/main" id="{603362BE-7738-5B45-A591-0AB94C2BCAEA}"/>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43490CC-C410-FE41-BEF1-BD49AB48AFD0}"/>
              </a:ext>
            </a:extLst>
          </p:cNvPr>
          <p:cNvGrpSpPr/>
          <p:nvPr/>
        </p:nvGrpSpPr>
        <p:grpSpPr>
          <a:xfrm>
            <a:off x="-176022" y="5785767"/>
            <a:ext cx="4036613" cy="1000647"/>
            <a:chOff x="-176022" y="5785767"/>
            <a:chExt cx="4036613" cy="1000647"/>
          </a:xfrm>
        </p:grpSpPr>
        <p:sp>
          <p:nvSpPr>
            <p:cNvPr id="29" name="Rounded Rectangle 28">
              <a:extLst>
                <a:ext uri="{FF2B5EF4-FFF2-40B4-BE49-F238E27FC236}">
                  <a16:creationId xmlns:a16="http://schemas.microsoft.com/office/drawing/2014/main" id="{2AE1BF98-397E-5845-9038-635FCE7C6384}"/>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30" name="TextBox 29">
              <a:extLst>
                <a:ext uri="{FF2B5EF4-FFF2-40B4-BE49-F238E27FC236}">
                  <a16:creationId xmlns:a16="http://schemas.microsoft.com/office/drawing/2014/main" id="{177FA09C-CEC2-534B-B3B5-D6BF1885AEF7}"/>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1" name="Oval 30">
              <a:extLst>
                <a:ext uri="{FF2B5EF4-FFF2-40B4-BE49-F238E27FC236}">
                  <a16:creationId xmlns:a16="http://schemas.microsoft.com/office/drawing/2014/main" id="{BB631E10-9DC1-674A-BCDC-D46AF3BF85F4}"/>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EBDD62-2B13-2247-9BC2-CE4754E5D930}"/>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4616C933-25D9-1746-892D-BB57F877DAC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BF675C29-5FB5-6242-AB14-CC1CD6F8DF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5896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323"/>
    </mc:Choice>
    <mc:Fallback xmlns="">
      <p:transition spd="slow" advTm="21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
            <a:extLst>
              <a:ext uri="{FF2B5EF4-FFF2-40B4-BE49-F238E27FC236}">
                <a16:creationId xmlns:a16="http://schemas.microsoft.com/office/drawing/2014/main" id="{B3FB05B4-06E6-154A-A7D2-D53C66CB524A}"/>
              </a:ext>
            </a:extLst>
          </p:cNvPr>
          <p:cNvSpPr>
            <a:spLocks noGrp="1"/>
          </p:cNvSpPr>
          <p:nvPr>
            <p:ph type="title"/>
          </p:nvPr>
        </p:nvSpPr>
        <p:spPr>
          <a:xfrm>
            <a:off x="652679" y="2139488"/>
            <a:ext cx="3339281" cy="2437279"/>
          </a:xfrm>
        </p:spPr>
        <p:txBody>
          <a:bodyPr vert="horz" lIns="91440" tIns="45720" rIns="91440" bIns="45720" rtlCol="0" anchor="t">
            <a:normAutofit/>
          </a:bodyPr>
          <a:lstStyle/>
          <a:p>
            <a:pPr algn="r">
              <a:lnSpc>
                <a:spcPct val="90000"/>
              </a:lnSpc>
            </a:pPr>
            <a:r>
              <a:rPr lang="en-US" sz="4000" dirty="0">
                <a:solidFill>
                  <a:schemeClr val="bg1"/>
                </a:solidFill>
              </a:rPr>
              <a:t>What is a DBMS?</a:t>
            </a:r>
            <a:endParaRPr lang="en-US" sz="4000" dirty="0">
              <a:solidFill>
                <a:schemeClr val="accent3"/>
              </a:solidFill>
            </a:endParaRPr>
          </a:p>
        </p:txBody>
      </p:sp>
      <p:sp>
        <p:nvSpPr>
          <p:cNvPr id="15" name="Content Placeholder 2">
            <a:extLst>
              <a:ext uri="{FF2B5EF4-FFF2-40B4-BE49-F238E27FC236}">
                <a16:creationId xmlns:a16="http://schemas.microsoft.com/office/drawing/2014/main" id="{BDC979E3-4E50-CC42-9AED-B4E7E90C9D05}"/>
              </a:ext>
            </a:extLst>
          </p:cNvPr>
          <p:cNvSpPr txBox="1">
            <a:spLocks/>
          </p:cNvSpPr>
          <p:nvPr/>
        </p:nvSpPr>
        <p:spPr>
          <a:xfrm>
            <a:off x="5204109" y="1786673"/>
            <a:ext cx="5919503" cy="44276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400" b="0" i="0" kern="1200">
                <a:solidFill>
                  <a:schemeClr val="tx1"/>
                </a:solidFill>
                <a:latin typeface="Avenir Book" panose="02000503020000020003" pitchFamily="2"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venir Book" panose="02000503020000020003" pitchFamily="2"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venir Book" panose="02000503020000020003" pitchFamily="2"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venir Book" panose="02000503020000020003" pitchFamily="2"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5"/>
              </a:buClr>
            </a:pPr>
            <a:r>
              <a:rPr lang="en-US" dirty="0"/>
              <a:t>Database Management Functions</a:t>
            </a:r>
          </a:p>
          <a:p>
            <a:pPr lvl="1">
              <a:spcBef>
                <a:spcPts val="0"/>
              </a:spcBef>
              <a:buClr>
                <a:schemeClr val="accent3"/>
              </a:buClr>
            </a:pPr>
            <a:r>
              <a:rPr lang="en-US" sz="1800" dirty="0"/>
              <a:t>It </a:t>
            </a:r>
            <a:r>
              <a:rPr lang="en-US" sz="1800" b="1" dirty="0">
                <a:solidFill>
                  <a:schemeClr val="accent5"/>
                </a:solidFill>
                <a:latin typeface="Avenir Heavy" panose="02000503020000020003" pitchFamily="2" charset="0"/>
              </a:rPr>
              <a:t>maintains the database </a:t>
            </a:r>
            <a:r>
              <a:rPr lang="en-US" sz="1800" dirty="0"/>
              <a:t>(collection of files that contains data)</a:t>
            </a:r>
          </a:p>
          <a:p>
            <a:pPr lvl="1">
              <a:spcBef>
                <a:spcPts val="0"/>
              </a:spcBef>
              <a:buClr>
                <a:schemeClr val="accent3"/>
              </a:buClr>
            </a:pPr>
            <a:r>
              <a:rPr lang="en-US" sz="1800" dirty="0"/>
              <a:t>It ensures that whatever we store are </a:t>
            </a:r>
            <a:r>
              <a:rPr lang="en-US" sz="1800" b="1" dirty="0">
                <a:solidFill>
                  <a:schemeClr val="accent5"/>
                </a:solidFill>
                <a:latin typeface="Avenir Heavy" panose="02000503020000020003" pitchFamily="2" charset="0"/>
              </a:rPr>
              <a:t>persistently stored</a:t>
            </a:r>
            <a:r>
              <a:rPr lang="en-US" sz="1800" b="1" dirty="0">
                <a:solidFill>
                  <a:srgbClr val="FF0000"/>
                </a:solidFill>
              </a:rPr>
              <a:t> </a:t>
            </a:r>
            <a:r>
              <a:rPr lang="en-US" sz="1800" dirty="0"/>
              <a:t>in the database</a:t>
            </a:r>
          </a:p>
          <a:p>
            <a:pPr lvl="1">
              <a:spcBef>
                <a:spcPts val="0"/>
              </a:spcBef>
              <a:buClr>
                <a:schemeClr val="accent3"/>
              </a:buClr>
            </a:pPr>
            <a:r>
              <a:rPr lang="en-US" sz="1800" dirty="0"/>
              <a:t>It facilitates </a:t>
            </a:r>
            <a:r>
              <a:rPr lang="en-US" sz="1800" b="1" dirty="0">
                <a:solidFill>
                  <a:schemeClr val="accent5"/>
                </a:solidFill>
                <a:latin typeface="Avenir Heavy" panose="02000503020000020003" pitchFamily="2" charset="0"/>
              </a:rPr>
              <a:t>data manipulation (create, update, delete data)</a:t>
            </a:r>
            <a:r>
              <a:rPr lang="en-US" sz="1800" b="1" dirty="0">
                <a:solidFill>
                  <a:srgbClr val="FF0000"/>
                </a:solidFill>
              </a:rPr>
              <a:t> </a:t>
            </a:r>
            <a:r>
              <a:rPr lang="en-US" sz="1800" dirty="0"/>
              <a:t>for us</a:t>
            </a:r>
          </a:p>
          <a:p>
            <a:pPr lvl="1">
              <a:spcBef>
                <a:spcPts val="0"/>
              </a:spcBef>
              <a:buClr>
                <a:schemeClr val="accent3"/>
              </a:buClr>
            </a:pPr>
            <a:r>
              <a:rPr lang="en-US" sz="1800" dirty="0"/>
              <a:t>It facilitates </a:t>
            </a:r>
            <a:r>
              <a:rPr lang="en-US" sz="1800" b="1" dirty="0">
                <a:solidFill>
                  <a:schemeClr val="accent5"/>
                </a:solidFill>
                <a:latin typeface="Avenir Heavy" panose="02000503020000020003" pitchFamily="2" charset="0"/>
              </a:rPr>
              <a:t>sharing of data </a:t>
            </a:r>
            <a:r>
              <a:rPr lang="en-US" sz="1800" dirty="0"/>
              <a:t>to different users or database applications</a:t>
            </a:r>
          </a:p>
          <a:p>
            <a:pPr lvl="1">
              <a:spcBef>
                <a:spcPts val="0"/>
              </a:spcBef>
              <a:buClr>
                <a:schemeClr val="accent3"/>
              </a:buClr>
            </a:pPr>
            <a:r>
              <a:rPr lang="en-US" sz="1800" dirty="0"/>
              <a:t>It enforces rules to </a:t>
            </a:r>
            <a:r>
              <a:rPr lang="en-US" sz="1800" b="1" dirty="0">
                <a:solidFill>
                  <a:schemeClr val="accent5"/>
                </a:solidFill>
                <a:latin typeface="Avenir Heavy" panose="02000503020000020003" pitchFamily="2" charset="0"/>
              </a:rPr>
              <a:t>avoid duplication of data</a:t>
            </a:r>
          </a:p>
          <a:p>
            <a:pPr lvl="1">
              <a:spcBef>
                <a:spcPts val="0"/>
              </a:spcBef>
              <a:buClr>
                <a:schemeClr val="accent3"/>
              </a:buClr>
            </a:pPr>
            <a:r>
              <a:rPr lang="en-US" sz="1800" dirty="0"/>
              <a:t>It enforces rules to </a:t>
            </a:r>
            <a:r>
              <a:rPr lang="en-US" sz="1800" b="1" dirty="0">
                <a:solidFill>
                  <a:schemeClr val="accent5"/>
                </a:solidFill>
                <a:latin typeface="Avenir Heavy" panose="02000503020000020003" pitchFamily="2" charset="0"/>
              </a:rPr>
              <a:t>maintain referential integrity of our data</a:t>
            </a:r>
          </a:p>
          <a:p>
            <a:pPr lvl="1">
              <a:spcBef>
                <a:spcPts val="0"/>
              </a:spcBef>
              <a:buClr>
                <a:schemeClr val="accent3"/>
              </a:buClr>
            </a:pPr>
            <a:r>
              <a:rPr lang="en-US" sz="1800" dirty="0"/>
              <a:t>It enforces rules to </a:t>
            </a:r>
            <a:r>
              <a:rPr lang="en-US" sz="1800" b="1" dirty="0">
                <a:solidFill>
                  <a:schemeClr val="accent5"/>
                </a:solidFill>
                <a:latin typeface="Avenir Heavy" panose="02000503020000020003" pitchFamily="2" charset="0"/>
              </a:rPr>
              <a:t>maintain data consistency</a:t>
            </a:r>
          </a:p>
          <a:p>
            <a:pPr lvl="1">
              <a:spcBef>
                <a:spcPts val="0"/>
              </a:spcBef>
              <a:buClr>
                <a:schemeClr val="accent3"/>
              </a:buClr>
            </a:pPr>
            <a:r>
              <a:rPr lang="en-US" sz="1800" b="1" dirty="0">
                <a:solidFill>
                  <a:schemeClr val="accent5"/>
                </a:solidFill>
                <a:latin typeface="Avenir Heavy" panose="02000503020000020003" pitchFamily="2" charset="0"/>
              </a:rPr>
              <a:t>Provides security </a:t>
            </a:r>
            <a:r>
              <a:rPr lang="en-US" sz="1800" dirty="0"/>
              <a:t>for data</a:t>
            </a:r>
            <a:endParaRPr lang="en-US" sz="2400" dirty="0"/>
          </a:p>
        </p:txBody>
      </p:sp>
      <p:sp>
        <p:nvSpPr>
          <p:cNvPr id="9" name="Rectangle 8">
            <a:extLst>
              <a:ext uri="{FF2B5EF4-FFF2-40B4-BE49-F238E27FC236}">
                <a16:creationId xmlns:a16="http://schemas.microsoft.com/office/drawing/2014/main" id="{603362BE-7738-5B45-A591-0AB94C2BCAEA}"/>
              </a:ext>
            </a:extLst>
          </p:cNvPr>
          <p:cNvSpPr/>
          <p:nvPr/>
        </p:nvSpPr>
        <p:spPr>
          <a:xfrm>
            <a:off x="10437812" y="-1"/>
            <a:ext cx="685800" cy="114300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5D799D3-3E5E-C142-B73E-C9BA676CE9DD}"/>
              </a:ext>
            </a:extLst>
          </p:cNvPr>
          <p:cNvGrpSpPr/>
          <p:nvPr/>
        </p:nvGrpSpPr>
        <p:grpSpPr>
          <a:xfrm>
            <a:off x="-176022" y="5785767"/>
            <a:ext cx="4036613" cy="1000647"/>
            <a:chOff x="-176022" y="5785767"/>
            <a:chExt cx="4036613" cy="1000647"/>
          </a:xfrm>
        </p:grpSpPr>
        <p:sp>
          <p:nvSpPr>
            <p:cNvPr id="22" name="Rounded Rectangle 21">
              <a:extLst>
                <a:ext uri="{FF2B5EF4-FFF2-40B4-BE49-F238E27FC236}">
                  <a16:creationId xmlns:a16="http://schemas.microsoft.com/office/drawing/2014/main" id="{A55B4CBF-8AEF-7740-B95E-5D3892A98B14}"/>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3" name="TextBox 22">
              <a:extLst>
                <a:ext uri="{FF2B5EF4-FFF2-40B4-BE49-F238E27FC236}">
                  <a16:creationId xmlns:a16="http://schemas.microsoft.com/office/drawing/2014/main" id="{63142C37-C6BA-C940-BBC6-50C33C924549}"/>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4" name="Oval 23">
              <a:extLst>
                <a:ext uri="{FF2B5EF4-FFF2-40B4-BE49-F238E27FC236}">
                  <a16:creationId xmlns:a16="http://schemas.microsoft.com/office/drawing/2014/main" id="{5C2E1236-16A1-3A47-88E4-2DCEBE04C221}"/>
                </a:ext>
              </a:extLst>
            </p:cNvPr>
            <p:cNvSpPr/>
            <p:nvPr/>
          </p:nvSpPr>
          <p:spPr>
            <a:xfrm>
              <a:off x="216904" y="6079151"/>
              <a:ext cx="417600" cy="4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5166AD-DA2D-9142-AD2E-FD5E58287E1E}"/>
                </a:ext>
              </a:extLst>
            </p:cNvPr>
            <p:cNvSpPr/>
            <p:nvPr/>
          </p:nvSpPr>
          <p:spPr>
            <a:xfrm>
              <a:off x="757038" y="6074899"/>
              <a:ext cx="428400" cy="4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4023CD59-685A-604C-BC9F-C8201D380A6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Audio 1">
            <a:hlinkClick r:id="" action="ppaction://media"/>
            <a:extLst>
              <a:ext uri="{FF2B5EF4-FFF2-40B4-BE49-F238E27FC236}">
                <a16:creationId xmlns:a16="http://schemas.microsoft.com/office/drawing/2014/main" id="{2BBCEC89-B938-D14E-AB45-2851CE3753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039986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4291"/>
    </mc:Choice>
    <mc:Fallback xmlns="">
      <p:transition spd="slow" advTm="94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 calcmode="lin" valueType="num">
                                      <p:cBhvr additive="base">
                                        <p:cTn id="17"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 calcmode="lin" valueType="num">
                                      <p:cBhvr additive="base">
                                        <p:cTn id="23"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 calcmode="lin" valueType="num">
                                      <p:cBhvr additive="base">
                                        <p:cTn id="29"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txEl>
                                              <p:pRg st="5" end="5"/>
                                            </p:txEl>
                                          </p:spTgt>
                                        </p:tgtEl>
                                        <p:attrNameLst>
                                          <p:attrName>style.visibility</p:attrName>
                                        </p:attrNameLst>
                                      </p:cBhvr>
                                      <p:to>
                                        <p:strVal val="visible"/>
                                      </p:to>
                                    </p:set>
                                    <p:anim calcmode="lin" valueType="num">
                                      <p:cBhvr additive="base">
                                        <p:cTn id="35"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 calcmode="lin" valueType="num">
                                      <p:cBhvr additive="base">
                                        <p:cTn id="41"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xEl>
                                              <p:pRg st="7" end="7"/>
                                            </p:txEl>
                                          </p:spTgt>
                                        </p:tgtEl>
                                        <p:attrNameLst>
                                          <p:attrName>style.visibility</p:attrName>
                                        </p:attrNameLst>
                                      </p:cBhvr>
                                      <p:to>
                                        <p:strVal val="visible"/>
                                      </p:to>
                                    </p:set>
                                    <p:anim calcmode="lin" valueType="num">
                                      <p:cBhvr additive="base">
                                        <p:cTn id="47"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
                                            <p:txEl>
                                              <p:pRg st="8" end="8"/>
                                            </p:txEl>
                                          </p:spTgt>
                                        </p:tgtEl>
                                        <p:attrNameLst>
                                          <p:attrName>style.visibility</p:attrName>
                                        </p:attrNameLst>
                                      </p:cBhvr>
                                      <p:to>
                                        <p:strVal val="visible"/>
                                      </p:to>
                                    </p:set>
                                    <p:anim calcmode="lin" valueType="num">
                                      <p:cBhvr additive="base">
                                        <p:cTn id="53"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5"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EFC1952-318C-504E-87BA-BB07D9253C56}"/>
              </a:ext>
            </a:extLst>
          </p:cNvPr>
          <p:cNvSpPr/>
          <p:nvPr/>
        </p:nvSpPr>
        <p:spPr>
          <a:xfrm>
            <a:off x="1988766" y="1936643"/>
            <a:ext cx="6074934" cy="36680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F91F9F-241D-5D4F-BA38-8B428143D274}"/>
              </a:ext>
            </a:extLst>
          </p:cNvPr>
          <p:cNvSpPr/>
          <p:nvPr/>
        </p:nvSpPr>
        <p:spPr>
          <a:xfrm>
            <a:off x="3409561" y="2581188"/>
            <a:ext cx="2637864" cy="1233733"/>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Avenir Light" panose="020B0402020203020204" pitchFamily="34" charset="77"/>
              </a:rPr>
              <a:t>Logical Representation of the Data inside the File System</a:t>
            </a:r>
          </a:p>
        </p:txBody>
      </p:sp>
      <p:sp>
        <p:nvSpPr>
          <p:cNvPr id="15" name="Rectangle 14">
            <a:extLst>
              <a:ext uri="{FF2B5EF4-FFF2-40B4-BE49-F238E27FC236}">
                <a16:creationId xmlns:a16="http://schemas.microsoft.com/office/drawing/2014/main" id="{15579020-6175-1147-B563-ADBBC37CAD01}"/>
              </a:ext>
            </a:extLst>
          </p:cNvPr>
          <p:cNvSpPr/>
          <p:nvPr/>
        </p:nvSpPr>
        <p:spPr>
          <a:xfrm>
            <a:off x="8177040" y="1936643"/>
            <a:ext cx="3122453" cy="36680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CEB83-5E9A-D944-8643-5AD4E425E8F9}"/>
              </a:ext>
            </a:extLst>
          </p:cNvPr>
          <p:cNvPicPr>
            <a:picLocks noChangeAspect="1"/>
          </p:cNvPicPr>
          <p:nvPr/>
        </p:nvPicPr>
        <p:blipFill>
          <a:blip r:embed="rId6"/>
          <a:stretch>
            <a:fillRect/>
          </a:stretch>
        </p:blipFill>
        <p:spPr>
          <a:xfrm>
            <a:off x="8688631" y="2493870"/>
            <a:ext cx="1613519" cy="1675798"/>
          </a:xfrm>
          <a:prstGeom prst="rect">
            <a:avLst/>
          </a:prstGeom>
        </p:spPr>
      </p:pic>
      <p:pic>
        <p:nvPicPr>
          <p:cNvPr id="12" name="Picture 11">
            <a:extLst>
              <a:ext uri="{FF2B5EF4-FFF2-40B4-BE49-F238E27FC236}">
                <a16:creationId xmlns:a16="http://schemas.microsoft.com/office/drawing/2014/main" id="{909B9A0A-C893-3F48-BBC4-0A5F6E5ED594}"/>
              </a:ext>
            </a:extLst>
          </p:cNvPr>
          <p:cNvPicPr>
            <a:picLocks noChangeAspect="1"/>
          </p:cNvPicPr>
          <p:nvPr/>
        </p:nvPicPr>
        <p:blipFill>
          <a:blip r:embed="rId7"/>
          <a:stretch>
            <a:fillRect/>
          </a:stretch>
        </p:blipFill>
        <p:spPr>
          <a:xfrm>
            <a:off x="9638863" y="2174969"/>
            <a:ext cx="1016000" cy="1003300"/>
          </a:xfrm>
          <a:prstGeom prst="rect">
            <a:avLst/>
          </a:prstGeom>
        </p:spPr>
      </p:pic>
      <p:pic>
        <p:nvPicPr>
          <p:cNvPr id="13" name="Picture 12">
            <a:extLst>
              <a:ext uri="{FF2B5EF4-FFF2-40B4-BE49-F238E27FC236}">
                <a16:creationId xmlns:a16="http://schemas.microsoft.com/office/drawing/2014/main" id="{2A9CF188-AB35-7F49-BCAA-F700B7CF58B5}"/>
              </a:ext>
            </a:extLst>
          </p:cNvPr>
          <p:cNvPicPr>
            <a:picLocks noChangeAspect="1"/>
          </p:cNvPicPr>
          <p:nvPr/>
        </p:nvPicPr>
        <p:blipFill>
          <a:blip r:embed="rId8"/>
          <a:stretch>
            <a:fillRect/>
          </a:stretch>
        </p:blipFill>
        <p:spPr>
          <a:xfrm>
            <a:off x="9638863" y="3283865"/>
            <a:ext cx="1007206" cy="1007206"/>
          </a:xfrm>
          <a:prstGeom prst="rect">
            <a:avLst/>
          </a:prstGeom>
        </p:spPr>
      </p:pic>
      <p:sp>
        <p:nvSpPr>
          <p:cNvPr id="14" name="TextBox 13">
            <a:extLst>
              <a:ext uri="{FF2B5EF4-FFF2-40B4-BE49-F238E27FC236}">
                <a16:creationId xmlns:a16="http://schemas.microsoft.com/office/drawing/2014/main" id="{87C3D808-35A9-2B4D-AAEC-BA49001C10A1}"/>
              </a:ext>
            </a:extLst>
          </p:cNvPr>
          <p:cNvSpPr txBox="1"/>
          <p:nvPr/>
        </p:nvSpPr>
        <p:spPr>
          <a:xfrm>
            <a:off x="8350101" y="4365862"/>
            <a:ext cx="2777087" cy="1200329"/>
          </a:xfrm>
          <a:prstGeom prst="rect">
            <a:avLst/>
          </a:prstGeom>
          <a:noFill/>
        </p:spPr>
        <p:txBody>
          <a:bodyPr wrap="square" rtlCol="0">
            <a:spAutoFit/>
          </a:bodyPr>
          <a:lstStyle/>
          <a:p>
            <a:pPr algn="ctr"/>
            <a:r>
              <a:rPr lang="en-US" dirty="0">
                <a:solidFill>
                  <a:schemeClr val="bg1"/>
                </a:solidFill>
                <a:latin typeface="Avenir Light" panose="020B0402020203020204" pitchFamily="34" charset="77"/>
              </a:rPr>
              <a:t>A </a:t>
            </a:r>
            <a:r>
              <a:rPr lang="en-US" b="1" dirty="0">
                <a:solidFill>
                  <a:schemeClr val="bg1"/>
                </a:solidFill>
                <a:latin typeface="Avenir Heavy" panose="02000503020000020003" pitchFamily="2" charset="0"/>
              </a:rPr>
              <a:t>database</a:t>
            </a:r>
            <a:r>
              <a:rPr lang="en-US" dirty="0">
                <a:solidFill>
                  <a:schemeClr val="bg1"/>
                </a:solidFill>
                <a:latin typeface="Avenir Light" panose="020B0402020203020204" pitchFamily="34" charset="77"/>
              </a:rPr>
              <a:t> is, technically, a set of files usually implemented using a binary file</a:t>
            </a:r>
          </a:p>
        </p:txBody>
      </p:sp>
      <p:sp>
        <p:nvSpPr>
          <p:cNvPr id="20" name="Rectangle 19">
            <a:extLst>
              <a:ext uri="{FF2B5EF4-FFF2-40B4-BE49-F238E27FC236}">
                <a16:creationId xmlns:a16="http://schemas.microsoft.com/office/drawing/2014/main" id="{DDCEC74A-85FE-DE4B-B989-7F910D700D91}"/>
              </a:ext>
            </a:extLst>
          </p:cNvPr>
          <p:cNvSpPr/>
          <p:nvPr/>
        </p:nvSpPr>
        <p:spPr>
          <a:xfrm>
            <a:off x="6160766" y="2581188"/>
            <a:ext cx="1497503" cy="1220283"/>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latin typeface="Avenir Light" panose="020B0402020203020204" pitchFamily="34" charset="77"/>
              </a:rPr>
              <a:t>File and File Operations Manager</a:t>
            </a:r>
          </a:p>
        </p:txBody>
      </p:sp>
      <p:sp>
        <p:nvSpPr>
          <p:cNvPr id="22" name="Rectangle 21">
            <a:extLst>
              <a:ext uri="{FF2B5EF4-FFF2-40B4-BE49-F238E27FC236}">
                <a16:creationId xmlns:a16="http://schemas.microsoft.com/office/drawing/2014/main" id="{57196849-509A-924F-BA8D-40B970CC1BCF}"/>
              </a:ext>
            </a:extLst>
          </p:cNvPr>
          <p:cNvSpPr/>
          <p:nvPr/>
        </p:nvSpPr>
        <p:spPr>
          <a:xfrm>
            <a:off x="4197120" y="4574287"/>
            <a:ext cx="3461148" cy="774769"/>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0000"/>
                    <a:lumOff val="80000"/>
                  </a:schemeClr>
                </a:solidFill>
                <a:latin typeface="Avenir Light" panose="020B0402020203020204" pitchFamily="34" charset="77"/>
              </a:rPr>
              <a:t>Language Processor</a:t>
            </a:r>
          </a:p>
        </p:txBody>
      </p:sp>
      <p:cxnSp>
        <p:nvCxnSpPr>
          <p:cNvPr id="24" name="Elbow Connector 23">
            <a:extLst>
              <a:ext uri="{FF2B5EF4-FFF2-40B4-BE49-F238E27FC236}">
                <a16:creationId xmlns:a16="http://schemas.microsoft.com/office/drawing/2014/main" id="{E343D969-2A12-7342-96CB-3322F69D6E0C}"/>
              </a:ext>
            </a:extLst>
          </p:cNvPr>
          <p:cNvCxnSpPr>
            <a:cxnSpLocks/>
            <a:stCxn id="20" idx="3"/>
          </p:cNvCxnSpPr>
          <p:nvPr/>
        </p:nvCxnSpPr>
        <p:spPr>
          <a:xfrm flipV="1">
            <a:off x="7658269" y="3191329"/>
            <a:ext cx="950232" cy="1"/>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03C9DFD-F686-DE42-A975-40FC69FF1DAD}"/>
              </a:ext>
            </a:extLst>
          </p:cNvPr>
          <p:cNvPicPr>
            <a:picLocks noChangeAspect="1"/>
          </p:cNvPicPr>
          <p:nvPr/>
        </p:nvPicPr>
        <p:blipFill>
          <a:blip r:embed="rId9"/>
          <a:stretch>
            <a:fillRect/>
          </a:stretch>
        </p:blipFill>
        <p:spPr>
          <a:xfrm>
            <a:off x="2283434" y="2497395"/>
            <a:ext cx="1015815" cy="1015815"/>
          </a:xfrm>
          <a:prstGeom prst="rect">
            <a:avLst/>
          </a:prstGeom>
        </p:spPr>
      </p:pic>
      <p:cxnSp>
        <p:nvCxnSpPr>
          <p:cNvPr id="32" name="Elbow Connector 31">
            <a:extLst>
              <a:ext uri="{FF2B5EF4-FFF2-40B4-BE49-F238E27FC236}">
                <a16:creationId xmlns:a16="http://schemas.microsoft.com/office/drawing/2014/main" id="{6AEDBDE0-7BE0-034A-8BCA-E4679261441F}"/>
              </a:ext>
            </a:extLst>
          </p:cNvPr>
          <p:cNvCxnSpPr>
            <a:cxnSpLocks/>
            <a:stCxn id="20" idx="2"/>
            <a:endCxn id="22" idx="0"/>
          </p:cNvCxnSpPr>
          <p:nvPr/>
        </p:nvCxnSpPr>
        <p:spPr>
          <a:xfrm rot="5400000">
            <a:off x="6032198" y="3696967"/>
            <a:ext cx="772816" cy="981824"/>
          </a:xfrm>
          <a:prstGeom prst="bentConnector3">
            <a:avLst>
              <a:gd name="adj1" fmla="val 50000"/>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64DFE0C-4A52-AA4C-A624-E962D6BE5125}"/>
              </a:ext>
            </a:extLst>
          </p:cNvPr>
          <p:cNvCxnSpPr>
            <a:cxnSpLocks/>
            <a:stCxn id="21" idx="2"/>
            <a:endCxn id="22" idx="0"/>
          </p:cNvCxnSpPr>
          <p:nvPr/>
        </p:nvCxnSpPr>
        <p:spPr>
          <a:xfrm rot="16200000" flipH="1">
            <a:off x="4948410" y="3595003"/>
            <a:ext cx="759366" cy="1199201"/>
          </a:xfrm>
          <a:prstGeom prst="bentConnector3">
            <a:avLst>
              <a:gd name="adj1" fmla="val 50000"/>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2910F64-BB5F-D44C-97D8-A6CFF2550E02}"/>
              </a:ext>
            </a:extLst>
          </p:cNvPr>
          <p:cNvSpPr txBox="1"/>
          <p:nvPr/>
        </p:nvSpPr>
        <p:spPr>
          <a:xfrm>
            <a:off x="481143" y="4638505"/>
            <a:ext cx="1152661" cy="646331"/>
          </a:xfrm>
          <a:prstGeom prst="rect">
            <a:avLst/>
          </a:prstGeom>
          <a:noFill/>
        </p:spPr>
        <p:txBody>
          <a:bodyPr wrap="square" rtlCol="0">
            <a:spAutoFit/>
          </a:bodyPr>
          <a:lstStyle/>
          <a:p>
            <a:r>
              <a:rPr lang="en-US" sz="3600" dirty="0">
                <a:latin typeface="Avenir Medium" panose="02000503020000020003" pitchFamily="2" charset="0"/>
              </a:rPr>
              <a:t>SQL</a:t>
            </a:r>
          </a:p>
        </p:txBody>
      </p:sp>
      <p:cxnSp>
        <p:nvCxnSpPr>
          <p:cNvPr id="57" name="Elbow Connector 56">
            <a:extLst>
              <a:ext uri="{FF2B5EF4-FFF2-40B4-BE49-F238E27FC236}">
                <a16:creationId xmlns:a16="http://schemas.microsoft.com/office/drawing/2014/main" id="{DFE49128-D755-0D44-95BF-72B2AA4F6163}"/>
              </a:ext>
            </a:extLst>
          </p:cNvPr>
          <p:cNvCxnSpPr>
            <a:cxnSpLocks/>
            <a:stCxn id="56" idx="3"/>
            <a:endCxn id="22" idx="1"/>
          </p:cNvCxnSpPr>
          <p:nvPr/>
        </p:nvCxnSpPr>
        <p:spPr>
          <a:xfrm>
            <a:off x="1633804" y="4961671"/>
            <a:ext cx="2563316" cy="1"/>
          </a:xfrm>
          <a:prstGeom prst="bentConnector3">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B27BE8F-2CA2-F642-89CD-E3F9B87E5DAF}"/>
              </a:ext>
            </a:extLst>
          </p:cNvPr>
          <p:cNvPicPr>
            <a:picLocks noChangeAspect="1"/>
          </p:cNvPicPr>
          <p:nvPr/>
        </p:nvPicPr>
        <p:blipFill>
          <a:blip r:embed="rId9"/>
          <a:stretch>
            <a:fillRect/>
          </a:stretch>
        </p:blipFill>
        <p:spPr>
          <a:xfrm>
            <a:off x="2276113" y="3448838"/>
            <a:ext cx="1015815" cy="1015815"/>
          </a:xfrm>
          <a:prstGeom prst="rect">
            <a:avLst/>
          </a:prstGeom>
        </p:spPr>
      </p:pic>
      <p:sp>
        <p:nvSpPr>
          <p:cNvPr id="75" name="TextBox 74">
            <a:extLst>
              <a:ext uri="{FF2B5EF4-FFF2-40B4-BE49-F238E27FC236}">
                <a16:creationId xmlns:a16="http://schemas.microsoft.com/office/drawing/2014/main" id="{3346E05F-3D75-FF45-9086-40FA88F58542}"/>
              </a:ext>
            </a:extLst>
          </p:cNvPr>
          <p:cNvSpPr txBox="1"/>
          <p:nvPr/>
        </p:nvSpPr>
        <p:spPr>
          <a:xfrm>
            <a:off x="1984438" y="1549821"/>
            <a:ext cx="6074934"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Database Management System</a:t>
            </a:r>
          </a:p>
        </p:txBody>
      </p:sp>
      <p:sp>
        <p:nvSpPr>
          <p:cNvPr id="76" name="TextBox 75">
            <a:extLst>
              <a:ext uri="{FF2B5EF4-FFF2-40B4-BE49-F238E27FC236}">
                <a16:creationId xmlns:a16="http://schemas.microsoft.com/office/drawing/2014/main" id="{197E44DD-2A34-3C4E-9CFB-9C61F228D1E2}"/>
              </a:ext>
            </a:extLst>
          </p:cNvPr>
          <p:cNvSpPr txBox="1"/>
          <p:nvPr/>
        </p:nvSpPr>
        <p:spPr>
          <a:xfrm>
            <a:off x="8174236" y="1560185"/>
            <a:ext cx="3122453" cy="369332"/>
          </a:xfrm>
          <a:prstGeom prst="rect">
            <a:avLst/>
          </a:prstGeom>
          <a:solidFill>
            <a:schemeClr val="accent6">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latin typeface="Avenir Light" panose="020B0402020203020204" pitchFamily="34" charset="77"/>
              </a:rPr>
              <a:t>Database</a:t>
            </a:r>
          </a:p>
        </p:txBody>
      </p:sp>
      <p:sp>
        <p:nvSpPr>
          <p:cNvPr id="40" name="Title 1">
            <a:extLst>
              <a:ext uri="{FF2B5EF4-FFF2-40B4-BE49-F238E27FC236}">
                <a16:creationId xmlns:a16="http://schemas.microsoft.com/office/drawing/2014/main" id="{66AFAE1F-673E-454E-BE0F-A4AF118E4ADB}"/>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1" i="0" kern="1200">
                <a:solidFill>
                  <a:schemeClr val="tx2"/>
                </a:solidFill>
                <a:latin typeface="Avenir Heavy" panose="02000503020000020003"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happens inside the DBMS?</a:t>
            </a:r>
          </a:p>
        </p:txBody>
      </p:sp>
      <p:grpSp>
        <p:nvGrpSpPr>
          <p:cNvPr id="23" name="Group 22">
            <a:extLst>
              <a:ext uri="{FF2B5EF4-FFF2-40B4-BE49-F238E27FC236}">
                <a16:creationId xmlns:a16="http://schemas.microsoft.com/office/drawing/2014/main" id="{BC29FC9C-058A-DF4F-B2D0-4F6478CD9CCB}"/>
              </a:ext>
            </a:extLst>
          </p:cNvPr>
          <p:cNvGrpSpPr/>
          <p:nvPr/>
        </p:nvGrpSpPr>
        <p:grpSpPr>
          <a:xfrm>
            <a:off x="-176022" y="5785767"/>
            <a:ext cx="4036613" cy="1000647"/>
            <a:chOff x="-176022" y="5785767"/>
            <a:chExt cx="4036613" cy="1000647"/>
          </a:xfrm>
        </p:grpSpPr>
        <p:sp>
          <p:nvSpPr>
            <p:cNvPr id="25" name="Rounded Rectangle 24">
              <a:extLst>
                <a:ext uri="{FF2B5EF4-FFF2-40B4-BE49-F238E27FC236}">
                  <a16:creationId xmlns:a16="http://schemas.microsoft.com/office/drawing/2014/main" id="{D9EA5A51-25D6-024B-A3A2-A0DA5FAB4D20}"/>
                </a:ext>
              </a:extLst>
            </p:cNvPr>
            <p:cNvSpPr/>
            <p:nvPr/>
          </p:nvSpPr>
          <p:spPr>
            <a:xfrm>
              <a:off x="-176022" y="5922534"/>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6" name="TextBox 25">
              <a:extLst>
                <a:ext uri="{FF2B5EF4-FFF2-40B4-BE49-F238E27FC236}">
                  <a16:creationId xmlns:a16="http://schemas.microsoft.com/office/drawing/2014/main" id="{4086480D-4273-A14B-9980-D9221FD5F666}"/>
                </a:ext>
              </a:extLst>
            </p:cNvPr>
            <p:cNvSpPr txBox="1"/>
            <p:nvPr/>
          </p:nvSpPr>
          <p:spPr>
            <a:xfrm>
              <a:off x="1215865" y="6066873"/>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27" name="Oval 26">
              <a:extLst>
                <a:ext uri="{FF2B5EF4-FFF2-40B4-BE49-F238E27FC236}">
                  <a16:creationId xmlns:a16="http://schemas.microsoft.com/office/drawing/2014/main" id="{5B82306E-0351-7446-BB10-B75AD54B32C6}"/>
                </a:ext>
              </a:extLst>
            </p:cNvPr>
            <p:cNvSpPr/>
            <p:nvPr/>
          </p:nvSpPr>
          <p:spPr>
            <a:xfrm>
              <a:off x="216904" y="6079151"/>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2592C96-286E-8743-B949-DCDE5EC3A000}"/>
                </a:ext>
              </a:extLst>
            </p:cNvPr>
            <p:cNvSpPr/>
            <p:nvPr/>
          </p:nvSpPr>
          <p:spPr>
            <a:xfrm>
              <a:off x="757038" y="6074899"/>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a:extLst>
                <a:ext uri="{FF2B5EF4-FFF2-40B4-BE49-F238E27FC236}">
                  <a16:creationId xmlns:a16="http://schemas.microsoft.com/office/drawing/2014/main" id="{B877FF48-D76E-204E-9219-DDBC73A3872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31" y="5785767"/>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Audio 43">
            <a:hlinkClick r:id="" action="ppaction://media"/>
            <a:extLst>
              <a:ext uri="{FF2B5EF4-FFF2-40B4-BE49-F238E27FC236}">
                <a16:creationId xmlns:a16="http://schemas.microsoft.com/office/drawing/2014/main" id="{9E447396-E1FA-4C4B-BA63-4FE897440ED5}"/>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118981827"/>
      </p:ext>
    </p:extLst>
  </p:cSld>
  <p:clrMapOvr>
    <a:masterClrMapping/>
  </p:clrMapOvr>
  <mc:AlternateContent xmlns:mc="http://schemas.openxmlformats.org/markup-compatibility/2006" xmlns:p14="http://schemas.microsoft.com/office/powerpoint/2010/main">
    <mc:Choice Requires="p14">
      <p:transition spd="slow" p14:dur="2000" advTm="54029"/>
    </mc:Choice>
    <mc:Fallback xmlns="">
      <p:transition spd="slow" advTm="54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44"/>
                </p:tgtEl>
              </p:cMediaNode>
            </p:audio>
          </p:childTnLst>
        </p:cTn>
      </p:par>
    </p:tnLst>
    <p:bldLst>
      <p:bldP spid="21" grpId="0" animBg="1"/>
      <p:bldP spid="20" grpId="0" animBg="1"/>
      <p:bldP spid="22" grpId="0" animBg="1"/>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2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3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4C66D4-2FE9-784A-9C4E-3A38406C077A}"/>
              </a:ext>
            </a:extLst>
          </p:cNvPr>
          <p:cNvSpPr>
            <a:spLocks noGrp="1"/>
          </p:cNvSpPr>
          <p:nvPr>
            <p:ph type="title"/>
          </p:nvPr>
        </p:nvSpPr>
        <p:spPr>
          <a:xfrm>
            <a:off x="8201837" y="1454963"/>
            <a:ext cx="3342462" cy="3308380"/>
          </a:xfrm>
        </p:spPr>
        <p:txBody>
          <a:bodyPr vert="horz" lIns="91440" tIns="45720" rIns="91440" bIns="45720" rtlCol="0" anchor="t">
            <a:normAutofit/>
          </a:bodyPr>
          <a:lstStyle/>
          <a:p>
            <a:pPr>
              <a:lnSpc>
                <a:spcPct val="90000"/>
              </a:lnSpc>
            </a:pPr>
            <a:r>
              <a:rPr lang="en-US" sz="4000" dirty="0"/>
              <a:t>A more detailed view of what is inside</a:t>
            </a:r>
          </a:p>
        </p:txBody>
      </p:sp>
      <p:pic>
        <p:nvPicPr>
          <p:cNvPr id="5" name="Content Placeholder 4">
            <a:extLst>
              <a:ext uri="{FF2B5EF4-FFF2-40B4-BE49-F238E27FC236}">
                <a16:creationId xmlns:a16="http://schemas.microsoft.com/office/drawing/2014/main" id="{EFC9D07A-3121-8841-91B0-4C9E3164F1F8}"/>
              </a:ext>
            </a:extLst>
          </p:cNvPr>
          <p:cNvPicPr>
            <a:picLocks noChangeAspect="1"/>
          </p:cNvPicPr>
          <p:nvPr/>
        </p:nvPicPr>
        <p:blipFill rotWithShape="1">
          <a:blip r:embed="rId10"/>
          <a:srcRect l="2243" t="348" r="2" b="10312"/>
          <a:stretch/>
        </p:blipFill>
        <p:spPr>
          <a:xfrm>
            <a:off x="763588" y="314793"/>
            <a:ext cx="6790548" cy="6205928"/>
          </a:xfrm>
          <a:prstGeom prst="rect">
            <a:avLst/>
          </a:prstGeom>
          <a:effectLst>
            <a:outerShdw blurRad="50800" dist="38100" dir="5400000" algn="t" rotWithShape="0">
              <a:prstClr val="black">
                <a:alpha val="43000"/>
              </a:prstClr>
            </a:outerShdw>
          </a:effectLst>
        </p:spPr>
      </p:pic>
      <p:sp>
        <p:nvSpPr>
          <p:cNvPr id="6" name="Rectangle 5">
            <a:extLst>
              <a:ext uri="{FF2B5EF4-FFF2-40B4-BE49-F238E27FC236}">
                <a16:creationId xmlns:a16="http://schemas.microsoft.com/office/drawing/2014/main" id="{AE3FED91-43F9-554E-856F-CC543DA4FDB3}"/>
              </a:ext>
            </a:extLst>
          </p:cNvPr>
          <p:cNvSpPr/>
          <p:nvPr/>
        </p:nvSpPr>
        <p:spPr>
          <a:xfrm>
            <a:off x="979665" y="4158176"/>
            <a:ext cx="3509491" cy="1367256"/>
          </a:xfrm>
          <a:prstGeom prst="rect">
            <a:avLst/>
          </a:prstGeom>
          <a:solidFill>
            <a:schemeClr val="accent4">
              <a:alpha val="2509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venir Light" panose="020B0402020203020204" pitchFamily="34" charset="77"/>
            </a:endParaRPr>
          </a:p>
        </p:txBody>
      </p:sp>
      <p:pic>
        <p:nvPicPr>
          <p:cNvPr id="3" name="Picture 2">
            <a:extLst>
              <a:ext uri="{FF2B5EF4-FFF2-40B4-BE49-F238E27FC236}">
                <a16:creationId xmlns:a16="http://schemas.microsoft.com/office/drawing/2014/main" id="{F8D86441-A11A-9C45-BEDC-7121D0682A01}"/>
              </a:ext>
            </a:extLst>
          </p:cNvPr>
          <p:cNvPicPr>
            <a:picLocks noChangeAspect="1"/>
          </p:cNvPicPr>
          <p:nvPr/>
        </p:nvPicPr>
        <p:blipFill>
          <a:blip r:embed="rId11"/>
          <a:stretch>
            <a:fillRect/>
          </a:stretch>
        </p:blipFill>
        <p:spPr>
          <a:xfrm>
            <a:off x="7734045" y="3979190"/>
            <a:ext cx="4037012" cy="2116810"/>
          </a:xfrm>
          <a:prstGeom prst="rect">
            <a:avLst/>
          </a:prstGeom>
        </p:spPr>
      </p:pic>
      <p:sp>
        <p:nvSpPr>
          <p:cNvPr id="8" name="Rectangle 7">
            <a:extLst>
              <a:ext uri="{FF2B5EF4-FFF2-40B4-BE49-F238E27FC236}">
                <a16:creationId xmlns:a16="http://schemas.microsoft.com/office/drawing/2014/main" id="{CD9DD374-5866-4540-8A75-D674E9B8387A}"/>
              </a:ext>
            </a:extLst>
          </p:cNvPr>
          <p:cNvSpPr/>
          <p:nvPr/>
        </p:nvSpPr>
        <p:spPr>
          <a:xfrm>
            <a:off x="4593751" y="4158177"/>
            <a:ext cx="2751429" cy="1367256"/>
          </a:xfrm>
          <a:prstGeom prst="rect">
            <a:avLst/>
          </a:prstGeom>
          <a:solidFill>
            <a:schemeClr val="accent6">
              <a:alpha val="2509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venir Light" panose="020B0402020203020204" pitchFamily="34" charset="77"/>
            </a:endParaRPr>
          </a:p>
        </p:txBody>
      </p:sp>
      <p:sp>
        <p:nvSpPr>
          <p:cNvPr id="10" name="Rectangle 9">
            <a:extLst>
              <a:ext uri="{FF2B5EF4-FFF2-40B4-BE49-F238E27FC236}">
                <a16:creationId xmlns:a16="http://schemas.microsoft.com/office/drawing/2014/main" id="{A246D56C-CFB5-CC47-9CEE-1B3EBB2625DB}"/>
              </a:ext>
            </a:extLst>
          </p:cNvPr>
          <p:cNvSpPr/>
          <p:nvPr/>
        </p:nvSpPr>
        <p:spPr>
          <a:xfrm>
            <a:off x="957716" y="1751350"/>
            <a:ext cx="6387464" cy="1443521"/>
          </a:xfrm>
          <a:prstGeom prst="rect">
            <a:avLst/>
          </a:prstGeom>
          <a:solidFill>
            <a:schemeClr val="accent3">
              <a:alpha val="2509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venir Light" panose="020B0402020203020204" pitchFamily="34" charset="77"/>
            </a:endParaRPr>
          </a:p>
        </p:txBody>
      </p:sp>
      <p:sp>
        <p:nvSpPr>
          <p:cNvPr id="4" name="Rectangle 3">
            <a:extLst>
              <a:ext uri="{FF2B5EF4-FFF2-40B4-BE49-F238E27FC236}">
                <a16:creationId xmlns:a16="http://schemas.microsoft.com/office/drawing/2014/main" id="{8A6EC9B8-2CD7-C447-8FB7-8D0C6667A1EF}"/>
              </a:ext>
            </a:extLst>
          </p:cNvPr>
          <p:cNvSpPr/>
          <p:nvPr/>
        </p:nvSpPr>
        <p:spPr>
          <a:xfrm>
            <a:off x="9758597" y="5575610"/>
            <a:ext cx="1785702" cy="38304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DA5370-AFCF-4648-A569-DDA7ABADF818}"/>
              </a:ext>
            </a:extLst>
          </p:cNvPr>
          <p:cNvSpPr/>
          <p:nvPr/>
        </p:nvSpPr>
        <p:spPr>
          <a:xfrm>
            <a:off x="9337910" y="4525716"/>
            <a:ext cx="1367261" cy="65588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9862A7-0F2A-B640-8CE1-AD8FC79C3B52}"/>
              </a:ext>
            </a:extLst>
          </p:cNvPr>
          <p:cNvSpPr/>
          <p:nvPr/>
        </p:nvSpPr>
        <p:spPr>
          <a:xfrm>
            <a:off x="10764643" y="4529433"/>
            <a:ext cx="773609" cy="6279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BEC7F3B3-4A22-8340-AF4C-1F19F10AFBA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380774312"/>
      </p:ext>
    </p:extLst>
  </p:cSld>
  <p:clrMapOvr>
    <a:masterClrMapping/>
  </p:clrMapOvr>
  <mc:AlternateContent xmlns:mc="http://schemas.openxmlformats.org/markup-compatibility/2006" xmlns:p14="http://schemas.microsoft.com/office/powerpoint/2010/main">
    <mc:Choice Requires="p14">
      <p:transition spd="slow" p14:dur="2000" advTm="74766"/>
    </mc:Choice>
    <mc:Fallback xmlns="">
      <p:transition spd="slow" advTm="7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bldLst>
      <p:bldP spid="6" grpId="0" animBg="1"/>
      <p:bldP spid="6" grpId="1" animBg="1"/>
      <p:bldP spid="8" grpId="0" animBg="1"/>
      <p:bldP spid="10" grpId="0" animBg="1"/>
      <p:bldP spid="10" grpId="1" animBg="1"/>
      <p:bldP spid="4" grpId="0" animBg="1"/>
      <p:bldP spid="4" grpId="1" animBg="1"/>
      <p:bldP spid="19" grpId="0" animBg="1"/>
      <p:bldP spid="19" grpId="1"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B698-790C-A745-806F-A8CEB01EF76A}"/>
              </a:ext>
            </a:extLst>
          </p:cNvPr>
          <p:cNvSpPr>
            <a:spLocks noGrp="1"/>
          </p:cNvSpPr>
          <p:nvPr>
            <p:ph type="title"/>
          </p:nvPr>
        </p:nvSpPr>
        <p:spPr>
          <a:xfrm>
            <a:off x="1776598" y="558039"/>
            <a:ext cx="8638803" cy="740659"/>
          </a:xfrm>
        </p:spPr>
        <p:txBody>
          <a:bodyPr/>
          <a:lstStyle/>
          <a:p>
            <a:pPr algn="ctr"/>
            <a:r>
              <a:rPr lang="en-US" sz="3600" dirty="0"/>
              <a:t>The ANSI-SPARC Architecture</a:t>
            </a:r>
          </a:p>
        </p:txBody>
      </p:sp>
      <p:grpSp>
        <p:nvGrpSpPr>
          <p:cNvPr id="14" name="Group 13">
            <a:extLst>
              <a:ext uri="{FF2B5EF4-FFF2-40B4-BE49-F238E27FC236}">
                <a16:creationId xmlns:a16="http://schemas.microsoft.com/office/drawing/2014/main" id="{ABB2E304-8913-404A-83FC-BCFE3DC968BB}"/>
              </a:ext>
            </a:extLst>
          </p:cNvPr>
          <p:cNvGrpSpPr/>
          <p:nvPr/>
        </p:nvGrpSpPr>
        <p:grpSpPr>
          <a:xfrm>
            <a:off x="8379557" y="5735936"/>
            <a:ext cx="3993749" cy="1000647"/>
            <a:chOff x="8379557" y="5735936"/>
            <a:chExt cx="3993749" cy="1000647"/>
          </a:xfrm>
        </p:grpSpPr>
        <p:sp>
          <p:nvSpPr>
            <p:cNvPr id="28" name="Rounded Rectangle 27">
              <a:extLst>
                <a:ext uri="{FF2B5EF4-FFF2-40B4-BE49-F238E27FC236}">
                  <a16:creationId xmlns:a16="http://schemas.microsoft.com/office/drawing/2014/main" id="{2B8F6A02-11CB-9942-8567-D89F7F81366D}"/>
                </a:ext>
              </a:extLst>
            </p:cNvPr>
            <p:cNvSpPr/>
            <p:nvPr/>
          </p:nvSpPr>
          <p:spPr>
            <a:xfrm>
              <a:off x="8379557" y="5872703"/>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4A9DFB7C-06A9-4149-B8A3-8F9C099E95D7}"/>
                </a:ext>
              </a:extLst>
            </p:cNvPr>
            <p:cNvSpPr txBox="1"/>
            <p:nvPr/>
          </p:nvSpPr>
          <p:spPr>
            <a:xfrm>
              <a:off x="9591564" y="6017042"/>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14DD7EC5-B1E1-4342-AF7A-26428C506CFA}"/>
                </a:ext>
              </a:extLst>
            </p:cNvPr>
            <p:cNvSpPr/>
            <p:nvPr/>
          </p:nvSpPr>
          <p:spPr>
            <a:xfrm>
              <a:off x="8592603" y="6029320"/>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0941FA-7140-8642-BD25-2CC16668DD81}"/>
                </a:ext>
              </a:extLst>
            </p:cNvPr>
            <p:cNvSpPr/>
            <p:nvPr/>
          </p:nvSpPr>
          <p:spPr>
            <a:xfrm>
              <a:off x="9132737" y="6025068"/>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0BA1463-AC59-624D-A353-19BE66BABE1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9330" y="5735936"/>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Audio 32">
            <a:hlinkClick r:id="" action="ppaction://media"/>
            <a:extLst>
              <a:ext uri="{FF2B5EF4-FFF2-40B4-BE49-F238E27FC236}">
                <a16:creationId xmlns:a16="http://schemas.microsoft.com/office/drawing/2014/main" id="{D1C27402-597F-D348-A873-593A41AA6F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3453907"/>
      </p:ext>
    </p:extLst>
  </p:cSld>
  <p:clrMapOvr>
    <a:masterClrMapping/>
  </p:clrMapOvr>
  <mc:AlternateContent xmlns:mc="http://schemas.openxmlformats.org/markup-compatibility/2006" xmlns:p14="http://schemas.microsoft.com/office/powerpoint/2010/main">
    <mc:Choice Requires="p14">
      <p:transition spd="slow" p14:dur="2000" advTm="25765"/>
    </mc:Choice>
    <mc:Fallback xmlns="">
      <p:transition spd="slow" advTm="25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B698-790C-A745-806F-A8CEB01EF76A}"/>
              </a:ext>
            </a:extLst>
          </p:cNvPr>
          <p:cNvSpPr>
            <a:spLocks noGrp="1"/>
          </p:cNvSpPr>
          <p:nvPr>
            <p:ph type="title"/>
          </p:nvPr>
        </p:nvSpPr>
        <p:spPr>
          <a:xfrm>
            <a:off x="1776598" y="558039"/>
            <a:ext cx="8638803" cy="740659"/>
          </a:xfrm>
        </p:spPr>
        <p:txBody>
          <a:bodyPr/>
          <a:lstStyle/>
          <a:p>
            <a:pPr algn="ctr"/>
            <a:r>
              <a:rPr lang="en-US" sz="3600" dirty="0"/>
              <a:t>The ANSI-SPARC Architecture</a:t>
            </a:r>
          </a:p>
        </p:txBody>
      </p:sp>
      <p:sp>
        <p:nvSpPr>
          <p:cNvPr id="6" name="Rectangle 5">
            <a:extLst>
              <a:ext uri="{FF2B5EF4-FFF2-40B4-BE49-F238E27FC236}">
                <a16:creationId xmlns:a16="http://schemas.microsoft.com/office/drawing/2014/main" id="{BAE365C3-2C36-D247-96DA-1CC40A63986C}"/>
              </a:ext>
            </a:extLst>
          </p:cNvPr>
          <p:cNvSpPr/>
          <p:nvPr/>
        </p:nvSpPr>
        <p:spPr>
          <a:xfrm>
            <a:off x="8926405" y="1501518"/>
            <a:ext cx="1739334" cy="4609827"/>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038103-E3AB-8F47-AC58-DE490664C75A}"/>
              </a:ext>
            </a:extLst>
          </p:cNvPr>
          <p:cNvPicPr>
            <a:picLocks noChangeAspect="1"/>
          </p:cNvPicPr>
          <p:nvPr/>
        </p:nvPicPr>
        <p:blipFill>
          <a:blip r:embed="rId6"/>
          <a:stretch>
            <a:fillRect/>
          </a:stretch>
        </p:blipFill>
        <p:spPr>
          <a:xfrm>
            <a:off x="9852235" y="1747540"/>
            <a:ext cx="528376" cy="521771"/>
          </a:xfrm>
          <a:prstGeom prst="rect">
            <a:avLst/>
          </a:prstGeom>
        </p:spPr>
      </p:pic>
      <p:pic>
        <p:nvPicPr>
          <p:cNvPr id="8" name="Picture 7">
            <a:extLst>
              <a:ext uri="{FF2B5EF4-FFF2-40B4-BE49-F238E27FC236}">
                <a16:creationId xmlns:a16="http://schemas.microsoft.com/office/drawing/2014/main" id="{6DD1D65E-973D-2845-84B4-11203AC00FDB}"/>
              </a:ext>
            </a:extLst>
          </p:cNvPr>
          <p:cNvPicPr>
            <a:picLocks noChangeAspect="1"/>
          </p:cNvPicPr>
          <p:nvPr/>
        </p:nvPicPr>
        <p:blipFill>
          <a:blip r:embed="rId6"/>
          <a:stretch>
            <a:fillRect/>
          </a:stretch>
        </p:blipFill>
        <p:spPr>
          <a:xfrm>
            <a:off x="9852235" y="2454293"/>
            <a:ext cx="528376" cy="521771"/>
          </a:xfrm>
          <a:prstGeom prst="rect">
            <a:avLst/>
          </a:prstGeom>
        </p:spPr>
      </p:pic>
      <p:pic>
        <p:nvPicPr>
          <p:cNvPr id="9" name="Picture 8">
            <a:extLst>
              <a:ext uri="{FF2B5EF4-FFF2-40B4-BE49-F238E27FC236}">
                <a16:creationId xmlns:a16="http://schemas.microsoft.com/office/drawing/2014/main" id="{E89B8846-E708-1E49-BCF0-655380E585D4}"/>
              </a:ext>
            </a:extLst>
          </p:cNvPr>
          <p:cNvPicPr>
            <a:picLocks noChangeAspect="1"/>
          </p:cNvPicPr>
          <p:nvPr/>
        </p:nvPicPr>
        <p:blipFill>
          <a:blip r:embed="rId6"/>
          <a:stretch>
            <a:fillRect/>
          </a:stretch>
        </p:blipFill>
        <p:spPr>
          <a:xfrm>
            <a:off x="9245647" y="2454293"/>
            <a:ext cx="528376" cy="521771"/>
          </a:xfrm>
          <a:prstGeom prst="rect">
            <a:avLst/>
          </a:prstGeom>
        </p:spPr>
      </p:pic>
      <p:pic>
        <p:nvPicPr>
          <p:cNvPr id="10" name="Picture 9">
            <a:extLst>
              <a:ext uri="{FF2B5EF4-FFF2-40B4-BE49-F238E27FC236}">
                <a16:creationId xmlns:a16="http://schemas.microsoft.com/office/drawing/2014/main" id="{98478236-A1D8-B748-A9C1-A66CBF20056E}"/>
              </a:ext>
            </a:extLst>
          </p:cNvPr>
          <p:cNvPicPr>
            <a:picLocks noChangeAspect="1"/>
          </p:cNvPicPr>
          <p:nvPr/>
        </p:nvPicPr>
        <p:blipFill>
          <a:blip r:embed="rId6"/>
          <a:stretch>
            <a:fillRect/>
          </a:stretch>
        </p:blipFill>
        <p:spPr>
          <a:xfrm>
            <a:off x="9245647" y="1747540"/>
            <a:ext cx="528376" cy="521771"/>
          </a:xfrm>
          <a:prstGeom prst="rect">
            <a:avLst/>
          </a:prstGeom>
        </p:spPr>
      </p:pic>
      <p:sp>
        <p:nvSpPr>
          <p:cNvPr id="11" name="TextBox 10">
            <a:extLst>
              <a:ext uri="{FF2B5EF4-FFF2-40B4-BE49-F238E27FC236}">
                <a16:creationId xmlns:a16="http://schemas.microsoft.com/office/drawing/2014/main" id="{552C9E47-ACCF-B64D-B471-E6EE3BCDBE43}"/>
              </a:ext>
            </a:extLst>
          </p:cNvPr>
          <p:cNvSpPr txBox="1"/>
          <p:nvPr/>
        </p:nvSpPr>
        <p:spPr>
          <a:xfrm>
            <a:off x="9067677" y="3162425"/>
            <a:ext cx="1483219" cy="1815882"/>
          </a:xfrm>
          <a:prstGeom prst="rect">
            <a:avLst/>
          </a:prstGeom>
          <a:noFill/>
        </p:spPr>
        <p:txBody>
          <a:bodyPr wrap="square" rtlCol="0">
            <a:spAutoFit/>
          </a:bodyPr>
          <a:lstStyle/>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Directories and Folders</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Filename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File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Data structure</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Linked List</a:t>
            </a:r>
          </a:p>
          <a:p>
            <a:pPr marL="276225" lvl="1" indent="-133350">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Struct type</a:t>
            </a:r>
          </a:p>
          <a:p>
            <a:pPr marL="142875" indent="-142875">
              <a:buFont typeface="Arial" panose="020B0604020202020204" pitchFamily="34" charset="0"/>
              <a:buChar char="•"/>
            </a:pPr>
            <a:r>
              <a:rPr lang="en-US" sz="1400" dirty="0">
                <a:solidFill>
                  <a:schemeClr val="accent4">
                    <a:lumMod val="50000"/>
                  </a:schemeClr>
                </a:solidFill>
                <a:latin typeface="Avenir Light" panose="020B0402020203020204" pitchFamily="34" charset="77"/>
              </a:rPr>
              <a:t>Encryption</a:t>
            </a:r>
          </a:p>
        </p:txBody>
      </p:sp>
      <p:grpSp>
        <p:nvGrpSpPr>
          <p:cNvPr id="14" name="Group 13">
            <a:extLst>
              <a:ext uri="{FF2B5EF4-FFF2-40B4-BE49-F238E27FC236}">
                <a16:creationId xmlns:a16="http://schemas.microsoft.com/office/drawing/2014/main" id="{ABB2E304-8913-404A-83FC-BCFE3DC968BB}"/>
              </a:ext>
            </a:extLst>
          </p:cNvPr>
          <p:cNvGrpSpPr/>
          <p:nvPr/>
        </p:nvGrpSpPr>
        <p:grpSpPr>
          <a:xfrm>
            <a:off x="8379557" y="5735936"/>
            <a:ext cx="3993749" cy="1000647"/>
            <a:chOff x="8379557" y="5735936"/>
            <a:chExt cx="3993749" cy="1000647"/>
          </a:xfrm>
        </p:grpSpPr>
        <p:sp>
          <p:nvSpPr>
            <p:cNvPr id="28" name="Rounded Rectangle 27">
              <a:extLst>
                <a:ext uri="{FF2B5EF4-FFF2-40B4-BE49-F238E27FC236}">
                  <a16:creationId xmlns:a16="http://schemas.microsoft.com/office/drawing/2014/main" id="{2B8F6A02-11CB-9942-8567-D89F7F81366D}"/>
                </a:ext>
              </a:extLst>
            </p:cNvPr>
            <p:cNvSpPr/>
            <p:nvPr/>
          </p:nvSpPr>
          <p:spPr>
            <a:xfrm>
              <a:off x="8379557" y="5872703"/>
              <a:ext cx="3993749" cy="719566"/>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endParaRPr>
            </a:p>
          </p:txBody>
        </p:sp>
        <p:sp>
          <p:nvSpPr>
            <p:cNvPr id="29" name="TextBox 28">
              <a:extLst>
                <a:ext uri="{FF2B5EF4-FFF2-40B4-BE49-F238E27FC236}">
                  <a16:creationId xmlns:a16="http://schemas.microsoft.com/office/drawing/2014/main" id="{4A9DFB7C-06A9-4149-B8A3-8F9C099E95D7}"/>
                </a:ext>
              </a:extLst>
            </p:cNvPr>
            <p:cNvSpPr txBox="1"/>
            <p:nvPr/>
          </p:nvSpPr>
          <p:spPr>
            <a:xfrm>
              <a:off x="9591564" y="6017042"/>
              <a:ext cx="2644726" cy="430887"/>
            </a:xfrm>
            <a:prstGeom prst="rect">
              <a:avLst/>
            </a:prstGeom>
            <a:noFill/>
          </p:spPr>
          <p:txBody>
            <a:bodyPr wrap="square" rtlCol="0">
              <a:spAutoFit/>
            </a:bodyPr>
            <a:lstStyle/>
            <a:p>
              <a:r>
                <a:rPr lang="en-US" sz="1100" i="1" dirty="0">
                  <a:solidFill>
                    <a:schemeClr val="accent5">
                      <a:lumMod val="40000"/>
                      <a:lumOff val="60000"/>
                    </a:schemeClr>
                  </a:solidFill>
                  <a:latin typeface="Avenir Book" panose="02000503020000020003" pitchFamily="2" charset="0"/>
                </a:rPr>
                <a:t>Information Technology Department</a:t>
              </a:r>
            </a:p>
            <a:p>
              <a:r>
                <a:rPr lang="en-US" sz="1100" i="1" dirty="0">
                  <a:solidFill>
                    <a:schemeClr val="accent5">
                      <a:lumMod val="40000"/>
                      <a:lumOff val="60000"/>
                    </a:schemeClr>
                  </a:solidFill>
                  <a:latin typeface="Avenir Book" panose="02000503020000020003" pitchFamily="2" charset="0"/>
                </a:rPr>
                <a:t>De La Salle University</a:t>
              </a:r>
            </a:p>
          </p:txBody>
        </p:sp>
        <p:sp>
          <p:nvSpPr>
            <p:cNvPr id="30" name="Oval 29">
              <a:extLst>
                <a:ext uri="{FF2B5EF4-FFF2-40B4-BE49-F238E27FC236}">
                  <a16:creationId xmlns:a16="http://schemas.microsoft.com/office/drawing/2014/main" id="{14DD7EC5-B1E1-4342-AF7A-26428C506CFA}"/>
                </a:ext>
              </a:extLst>
            </p:cNvPr>
            <p:cNvSpPr/>
            <p:nvPr/>
          </p:nvSpPr>
          <p:spPr>
            <a:xfrm>
              <a:off x="8592603" y="6029320"/>
              <a:ext cx="417600" cy="41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0941FA-7140-8642-BD25-2CC16668DD81}"/>
                </a:ext>
              </a:extLst>
            </p:cNvPr>
            <p:cNvSpPr/>
            <p:nvPr/>
          </p:nvSpPr>
          <p:spPr>
            <a:xfrm>
              <a:off x="9132737" y="6025068"/>
              <a:ext cx="428400" cy="426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0BA1463-AC59-624D-A353-19BE66BABE1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9330" y="5735936"/>
              <a:ext cx="1000647" cy="100064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D1726031-137E-0F42-9FC5-6466F2E8972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29664934"/>
      </p:ext>
    </p:extLst>
  </p:cSld>
  <p:clrMapOvr>
    <a:masterClrMapping/>
  </p:clrMapOvr>
  <mc:AlternateContent xmlns:mc="http://schemas.openxmlformats.org/markup-compatibility/2006" xmlns:p14="http://schemas.microsoft.com/office/powerpoint/2010/main">
    <mc:Choice Requires="p14">
      <p:transition spd="slow" p14:dur="2000" advTm="17357"/>
    </mc:Choice>
    <mc:Fallback xmlns="">
      <p:transition spd="slow" advTm="1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animEffect transition="in" filter="fade">
                                      <p:cBhvr>
                                        <p:cTn id="55" dur="500"/>
                                        <p:tgtEl>
                                          <p:spTgt spid="11">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xEl>
                                              <p:pRg st="6" end="6"/>
                                            </p:txEl>
                                          </p:spTgt>
                                        </p:tgtEl>
                                        <p:attrNameLst>
                                          <p:attrName>style.visibility</p:attrName>
                                        </p:attrNameLst>
                                      </p:cBhvr>
                                      <p:to>
                                        <p:strVal val="visible"/>
                                      </p:to>
                                    </p:set>
                                    <p:animEffect transition="in" filter="fade">
                                      <p:cBhvr>
                                        <p:cTn id="60"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3"/>
                </p:tgtEl>
              </p:cMediaNode>
            </p:audio>
          </p:childTnLst>
        </p:cTn>
      </p:par>
    </p:tnLst>
    <p:bldLst>
      <p:bldP spid="6" grpId="0" animBg="1"/>
      <p:bldP spid="11" grpId="0" build="p" bldLvl="4"/>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2.9|6.3"/>
</p:tagLst>
</file>

<file path=ppt/tags/tag10.xml><?xml version="1.0" encoding="utf-8"?>
<p:tagLst xmlns:a="http://schemas.openxmlformats.org/drawingml/2006/main" xmlns:r="http://schemas.openxmlformats.org/officeDocument/2006/relationships" xmlns:p="http://schemas.openxmlformats.org/presentationml/2006/main">
  <p:tag name="TIMING" val="|9.1|2.4|8.5|1.9|8.9|2.7"/>
</p:tagLst>
</file>

<file path=ppt/tags/tag11.xml><?xml version="1.0" encoding="utf-8"?>
<p:tagLst xmlns:a="http://schemas.openxmlformats.org/drawingml/2006/main" xmlns:r="http://schemas.openxmlformats.org/officeDocument/2006/relationships" xmlns:p="http://schemas.openxmlformats.org/presentationml/2006/main">
  <p:tag name="TIMING" val="|5.2|8.7|4.8|4.1|3.6"/>
</p:tagLst>
</file>

<file path=ppt/tags/tag12.xml><?xml version="1.0" encoding="utf-8"?>
<p:tagLst xmlns:a="http://schemas.openxmlformats.org/drawingml/2006/main" xmlns:r="http://schemas.openxmlformats.org/officeDocument/2006/relationships" xmlns:p="http://schemas.openxmlformats.org/presentationml/2006/main">
  <p:tag name="TIMING" val="|3.4|3.9|5.8|4"/>
</p:tagLst>
</file>

<file path=ppt/tags/tag13.xml><?xml version="1.0" encoding="utf-8"?>
<p:tagLst xmlns:a="http://schemas.openxmlformats.org/drawingml/2006/main" xmlns:r="http://schemas.openxmlformats.org/officeDocument/2006/relationships" xmlns:p="http://schemas.openxmlformats.org/presentationml/2006/main">
  <p:tag name="TIMING" val="|3.4|3.9|5.8|4"/>
</p:tagLst>
</file>

<file path=ppt/tags/tag14.xml><?xml version="1.0" encoding="utf-8"?>
<p:tagLst xmlns:a="http://schemas.openxmlformats.org/drawingml/2006/main" xmlns:r="http://schemas.openxmlformats.org/officeDocument/2006/relationships" xmlns:p="http://schemas.openxmlformats.org/presentationml/2006/main">
  <p:tag name="TIMING" val="|7.1|3|3.2|10.5|1.6|3.5|9.7"/>
</p:tagLst>
</file>

<file path=ppt/tags/tag15.xml><?xml version="1.0" encoding="utf-8"?>
<p:tagLst xmlns:a="http://schemas.openxmlformats.org/drawingml/2006/main" xmlns:r="http://schemas.openxmlformats.org/officeDocument/2006/relationships" xmlns:p="http://schemas.openxmlformats.org/presentationml/2006/main">
  <p:tag name="TIMING" val="|7|28.2|19.9"/>
</p:tagLst>
</file>

<file path=ppt/tags/tag16.xml><?xml version="1.0" encoding="utf-8"?>
<p:tagLst xmlns:a="http://schemas.openxmlformats.org/drawingml/2006/main" xmlns:r="http://schemas.openxmlformats.org/officeDocument/2006/relationships" xmlns:p="http://schemas.openxmlformats.org/presentationml/2006/main">
  <p:tag name="TIMING" val="|3.3|6.8|5.7"/>
</p:tagLst>
</file>

<file path=ppt/tags/tag17.xml><?xml version="1.0" encoding="utf-8"?>
<p:tagLst xmlns:a="http://schemas.openxmlformats.org/drawingml/2006/main" xmlns:r="http://schemas.openxmlformats.org/officeDocument/2006/relationships" xmlns:p="http://schemas.openxmlformats.org/presentationml/2006/main">
  <p:tag name="TIMING" val="|2.1"/>
</p:tagLst>
</file>

<file path=ppt/tags/tag18.xml><?xml version="1.0" encoding="utf-8"?>
<p:tagLst xmlns:a="http://schemas.openxmlformats.org/drawingml/2006/main" xmlns:r="http://schemas.openxmlformats.org/officeDocument/2006/relationships" xmlns:p="http://schemas.openxmlformats.org/presentationml/2006/main">
  <p:tag name="TIMING" val="|2.1"/>
</p:tagLst>
</file>

<file path=ppt/tags/tag19.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4|1.7"/>
</p:tagLst>
</file>

<file path=ppt/tags/tag20.xml><?xml version="1.0" encoding="utf-8"?>
<p:tagLst xmlns:a="http://schemas.openxmlformats.org/drawingml/2006/main" xmlns:r="http://schemas.openxmlformats.org/officeDocument/2006/relationships" xmlns:p="http://schemas.openxmlformats.org/presentationml/2006/main">
  <p:tag name="TIMING" val="|1"/>
</p:tagLst>
</file>

<file path=ppt/tags/tag21.xml><?xml version="1.0" encoding="utf-8"?>
<p:tagLst xmlns:a="http://schemas.openxmlformats.org/drawingml/2006/main" xmlns:r="http://schemas.openxmlformats.org/officeDocument/2006/relationships" xmlns:p="http://schemas.openxmlformats.org/presentationml/2006/main">
  <p:tag name="TIMING" val="|1.5"/>
</p:tagLst>
</file>

<file path=ppt/tags/tag22.xml><?xml version="1.0" encoding="utf-8"?>
<p:tagLst xmlns:a="http://schemas.openxmlformats.org/drawingml/2006/main" xmlns:r="http://schemas.openxmlformats.org/officeDocument/2006/relationships" xmlns:p="http://schemas.openxmlformats.org/presentationml/2006/main">
  <p:tag name="TIMING" val="|37|9.2"/>
</p:tagLst>
</file>

<file path=ppt/tags/tag23.xml><?xml version="1.0" encoding="utf-8"?>
<p:tagLst xmlns:a="http://schemas.openxmlformats.org/drawingml/2006/main" xmlns:r="http://schemas.openxmlformats.org/officeDocument/2006/relationships" xmlns:p="http://schemas.openxmlformats.org/presentationml/2006/main">
  <p:tag name="TIMING" val="|12.2|4.9|3.6"/>
</p:tagLst>
</file>

<file path=ppt/tags/tag24.xml><?xml version="1.0" encoding="utf-8"?>
<p:tagLst xmlns:a="http://schemas.openxmlformats.org/drawingml/2006/main" xmlns:r="http://schemas.openxmlformats.org/officeDocument/2006/relationships" xmlns:p="http://schemas.openxmlformats.org/presentationml/2006/main">
  <p:tag name="TIMING" val="|7.6|1.3|3|7.4"/>
</p:tagLst>
</file>

<file path=ppt/tags/tag25.xml><?xml version="1.0" encoding="utf-8"?>
<p:tagLst xmlns:a="http://schemas.openxmlformats.org/drawingml/2006/main" xmlns:r="http://schemas.openxmlformats.org/officeDocument/2006/relationships" xmlns:p="http://schemas.openxmlformats.org/presentationml/2006/main">
  <p:tag name="TIMING" val="|11|6.8|9.8|10.2|9|5.7|8.6"/>
</p:tagLst>
</file>

<file path=ppt/tags/tag3.xml><?xml version="1.0" encoding="utf-8"?>
<p:tagLst xmlns:a="http://schemas.openxmlformats.org/drawingml/2006/main" xmlns:r="http://schemas.openxmlformats.org/officeDocument/2006/relationships" xmlns:p="http://schemas.openxmlformats.org/presentationml/2006/main">
  <p:tag name="TIMING" val="|14.3|15.4|12.5|13.3|8.8|4|4.9|4.7"/>
</p:tagLst>
</file>

<file path=ppt/tags/tag4.xml><?xml version="1.0" encoding="utf-8"?>
<p:tagLst xmlns:a="http://schemas.openxmlformats.org/drawingml/2006/main" xmlns:r="http://schemas.openxmlformats.org/officeDocument/2006/relationships" xmlns:p="http://schemas.openxmlformats.org/presentationml/2006/main">
  <p:tag name="TIMING" val="|23.1|3.9|1.5|2.9|15.1"/>
</p:tagLst>
</file>

<file path=ppt/tags/tag5.xml><?xml version="1.0" encoding="utf-8"?>
<p:tagLst xmlns:a="http://schemas.openxmlformats.org/drawingml/2006/main" xmlns:r="http://schemas.openxmlformats.org/officeDocument/2006/relationships" xmlns:p="http://schemas.openxmlformats.org/presentationml/2006/main">
  <p:tag name="TIMING" val="|13.3|18|22.8"/>
</p:tagLst>
</file>

<file path=ppt/tags/tag6.xml><?xml version="1.0" encoding="utf-8"?>
<p:tagLst xmlns:a="http://schemas.openxmlformats.org/drawingml/2006/main" xmlns:r="http://schemas.openxmlformats.org/officeDocument/2006/relationships" xmlns:p="http://schemas.openxmlformats.org/presentationml/2006/main">
  <p:tag name="TIMING" val="|23.5|1.1|3.5|4.2|1.2|0.9|0.8|0.8|0.7|3|1.3|3.4|9.4|12.5|8.2|3.8|7.9|1.6"/>
</p:tagLst>
</file>

<file path=ppt/tags/tag7.xml><?xml version="1.0" encoding="utf-8"?>
<p:tagLst xmlns:a="http://schemas.openxmlformats.org/drawingml/2006/main" xmlns:r="http://schemas.openxmlformats.org/officeDocument/2006/relationships" xmlns:p="http://schemas.openxmlformats.org/presentationml/2006/main">
  <p:tag name="TIMING" val="|2.1|0.8|3.5|3|1.3|1.1|1.2|0.6|0.9"/>
</p:tagLst>
</file>

<file path=ppt/tags/tag8.xml><?xml version="1.0" encoding="utf-8"?>
<p:tagLst xmlns:a="http://schemas.openxmlformats.org/drawingml/2006/main" xmlns:r="http://schemas.openxmlformats.org/officeDocument/2006/relationships" xmlns:p="http://schemas.openxmlformats.org/presentationml/2006/main">
  <p:tag name="TIMING" val="|1.2|1.7|8.6"/>
</p:tagLst>
</file>

<file path=ppt/tags/tag9.xml><?xml version="1.0" encoding="utf-8"?>
<p:tagLst xmlns:a="http://schemas.openxmlformats.org/drawingml/2006/main" xmlns:r="http://schemas.openxmlformats.org/officeDocument/2006/relationships" xmlns:p="http://schemas.openxmlformats.org/presentationml/2006/main">
  <p:tag name="TIMING" val="|9.1|2.4|8.5|1.9|8.9|2.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4537</Words>
  <Application>Microsoft Macintosh PowerPoint</Application>
  <PresentationFormat>Widescreen</PresentationFormat>
  <Paragraphs>528</Paragraphs>
  <Slides>33</Slides>
  <Notes>33</Notes>
  <HiddenSlides>0</HiddenSlides>
  <MMClips>33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Avenir Black</vt:lpstr>
      <vt:lpstr>Avenir Book</vt:lpstr>
      <vt:lpstr>Avenir Heavy</vt:lpstr>
      <vt:lpstr>Avenir Light</vt:lpstr>
      <vt:lpstr>Avenir Medium</vt:lpstr>
      <vt:lpstr>Calibri</vt:lpstr>
      <vt:lpstr>Century Gothic</vt:lpstr>
      <vt:lpstr>Courier New</vt:lpstr>
      <vt:lpstr>Wingdings 3</vt:lpstr>
      <vt:lpstr>Ion</vt:lpstr>
      <vt:lpstr>PowerPoint Presentation</vt:lpstr>
      <vt:lpstr>Agenda</vt:lpstr>
      <vt:lpstr>What did we cover in the last session?</vt:lpstr>
      <vt:lpstr>What is a DBMS?</vt:lpstr>
      <vt:lpstr>What is a DBMS?</vt:lpstr>
      <vt:lpstr>PowerPoint Presentation</vt:lpstr>
      <vt:lpstr>A more detailed view of what is inside</vt:lpstr>
      <vt:lpstr>The ANSI-SPARC Architecture</vt:lpstr>
      <vt:lpstr>The ANSI-SPARC Architecture</vt:lpstr>
      <vt:lpstr>The ANSI-SPARC Architecture</vt:lpstr>
      <vt:lpstr>The ANSI-SPARC Architecture</vt:lpstr>
      <vt:lpstr>The ANSI-SPARC Architecture</vt:lpstr>
      <vt:lpstr>The ANSI-SPARC Architecture</vt:lpstr>
      <vt:lpstr>The ANSI-SPARC Architecture</vt:lpstr>
      <vt:lpstr>The ANSI-SPARC Architecture</vt:lpstr>
      <vt:lpstr>What DBMS are we going to use? To learn the basics of SQL and databases</vt:lpstr>
      <vt:lpstr>What DBMS are we going to use? To learn the basics of applications development using databases</vt:lpstr>
      <vt:lpstr>The CON part of using DBMS &amp; Databases</vt:lpstr>
      <vt:lpstr>The DBMS is a part of something bigger</vt:lpstr>
      <vt:lpstr>Database Environment Components</vt:lpstr>
      <vt:lpstr>Database Environment Components</vt:lpstr>
      <vt:lpstr>Database Environment Components</vt:lpstr>
      <vt:lpstr>Database Environment Components</vt:lpstr>
      <vt:lpstr>Database Environment Components</vt:lpstr>
      <vt:lpstr>Database Environment Components</vt:lpstr>
      <vt:lpstr>Questions to Ponder</vt:lpstr>
      <vt:lpstr>The Different People in the  Database Environment</vt:lpstr>
      <vt:lpstr>The Different People in the  Database Environment</vt:lpstr>
      <vt:lpstr>Which degree program develops each technical user?</vt:lpstr>
      <vt:lpstr>Which degree program develops each technical user?</vt:lpstr>
      <vt:lpstr>References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Estefanie  U. Bertumen</dc:creator>
  <cp:lastModifiedBy>Oliver  A. Malabanan</cp:lastModifiedBy>
  <cp:revision>104</cp:revision>
  <cp:lastPrinted>2020-10-27T03:47:47Z</cp:lastPrinted>
  <dcterms:created xsi:type="dcterms:W3CDTF">2020-10-26T10:25:40Z</dcterms:created>
  <dcterms:modified xsi:type="dcterms:W3CDTF">2024-01-21T19:26:46Z</dcterms:modified>
</cp:coreProperties>
</file>